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handoutMasterIdLst>
    <p:handoutMasterId r:id="rId37"/>
  </p:handoutMasterIdLst>
  <p:sldIdLst>
    <p:sldId id="256" r:id="rId2"/>
    <p:sldId id="257" r:id="rId3"/>
    <p:sldId id="258" r:id="rId4"/>
    <p:sldId id="259" r:id="rId5"/>
    <p:sldId id="260" r:id="rId6"/>
    <p:sldId id="261" r:id="rId7"/>
    <p:sldId id="264" r:id="rId8"/>
    <p:sldId id="265" r:id="rId9"/>
    <p:sldId id="267" r:id="rId10"/>
    <p:sldId id="262" r:id="rId11"/>
    <p:sldId id="263" r:id="rId12"/>
    <p:sldId id="269" r:id="rId13"/>
    <p:sldId id="272" r:id="rId14"/>
    <p:sldId id="271" r:id="rId15"/>
    <p:sldId id="273" r:id="rId16"/>
    <p:sldId id="274" r:id="rId17"/>
    <p:sldId id="275" r:id="rId18"/>
    <p:sldId id="276" r:id="rId19"/>
    <p:sldId id="285" r:id="rId20"/>
    <p:sldId id="286" r:id="rId21"/>
    <p:sldId id="287" r:id="rId22"/>
    <p:sldId id="288" r:id="rId23"/>
    <p:sldId id="297" r:id="rId24"/>
    <p:sldId id="298" r:id="rId25"/>
    <p:sldId id="299" r:id="rId26"/>
    <p:sldId id="300" r:id="rId27"/>
    <p:sldId id="301" r:id="rId28"/>
    <p:sldId id="302" r:id="rId29"/>
    <p:sldId id="303" r:id="rId30"/>
    <p:sldId id="289" r:id="rId31"/>
    <p:sldId id="290" r:id="rId32"/>
    <p:sldId id="304" r:id="rId33"/>
    <p:sldId id="279" r:id="rId34"/>
    <p:sldId id="282" r:id="rId35"/>
  </p:sldIdLst>
  <p:sldSz cx="9144000" cy="6858000" type="screen4x3"/>
  <p:notesSz cx="6858000" cy="9144000"/>
  <p:defaultTextStyle>
    <a:defPPr>
      <a:defRPr lang="it-IT"/>
    </a:defPPr>
    <a:lvl1pPr algn="l" rtl="0" fontAlgn="base">
      <a:spcBef>
        <a:spcPct val="0"/>
      </a:spcBef>
      <a:spcAft>
        <a:spcPct val="0"/>
      </a:spcAft>
      <a:defRPr sz="2400" b="1" kern="1200">
        <a:solidFill>
          <a:srgbClr val="0070C0"/>
        </a:solidFill>
        <a:latin typeface="Calibri" pitchFamily="34" charset="0"/>
        <a:ea typeface="+mn-ea"/>
        <a:cs typeface="+mn-cs"/>
      </a:defRPr>
    </a:lvl1pPr>
    <a:lvl2pPr marL="457200" algn="l" rtl="0" fontAlgn="base">
      <a:spcBef>
        <a:spcPct val="0"/>
      </a:spcBef>
      <a:spcAft>
        <a:spcPct val="0"/>
      </a:spcAft>
      <a:defRPr sz="2400" b="1" kern="1200">
        <a:solidFill>
          <a:srgbClr val="0070C0"/>
        </a:solidFill>
        <a:latin typeface="Calibri" pitchFamily="34" charset="0"/>
        <a:ea typeface="+mn-ea"/>
        <a:cs typeface="+mn-cs"/>
      </a:defRPr>
    </a:lvl2pPr>
    <a:lvl3pPr marL="914400" algn="l" rtl="0" fontAlgn="base">
      <a:spcBef>
        <a:spcPct val="0"/>
      </a:spcBef>
      <a:spcAft>
        <a:spcPct val="0"/>
      </a:spcAft>
      <a:defRPr sz="2400" b="1" kern="1200">
        <a:solidFill>
          <a:srgbClr val="0070C0"/>
        </a:solidFill>
        <a:latin typeface="Calibri" pitchFamily="34" charset="0"/>
        <a:ea typeface="+mn-ea"/>
        <a:cs typeface="+mn-cs"/>
      </a:defRPr>
    </a:lvl3pPr>
    <a:lvl4pPr marL="1371600" algn="l" rtl="0" fontAlgn="base">
      <a:spcBef>
        <a:spcPct val="0"/>
      </a:spcBef>
      <a:spcAft>
        <a:spcPct val="0"/>
      </a:spcAft>
      <a:defRPr sz="2400" b="1" kern="1200">
        <a:solidFill>
          <a:srgbClr val="0070C0"/>
        </a:solidFill>
        <a:latin typeface="Calibri" pitchFamily="34" charset="0"/>
        <a:ea typeface="+mn-ea"/>
        <a:cs typeface="+mn-cs"/>
      </a:defRPr>
    </a:lvl4pPr>
    <a:lvl5pPr marL="1828800" algn="l" rtl="0" fontAlgn="base">
      <a:spcBef>
        <a:spcPct val="0"/>
      </a:spcBef>
      <a:spcAft>
        <a:spcPct val="0"/>
      </a:spcAft>
      <a:defRPr sz="2400" b="1" kern="1200">
        <a:solidFill>
          <a:srgbClr val="0070C0"/>
        </a:solidFill>
        <a:latin typeface="Calibri" pitchFamily="34" charset="0"/>
        <a:ea typeface="+mn-ea"/>
        <a:cs typeface="+mn-cs"/>
      </a:defRPr>
    </a:lvl5pPr>
    <a:lvl6pPr marL="2286000" algn="l" defTabSz="914400" rtl="0" eaLnBrk="1" latinLnBrk="0" hangingPunct="1">
      <a:defRPr sz="2400" b="1" kern="1200">
        <a:solidFill>
          <a:srgbClr val="0070C0"/>
        </a:solidFill>
        <a:latin typeface="Calibri" pitchFamily="34" charset="0"/>
        <a:ea typeface="+mn-ea"/>
        <a:cs typeface="+mn-cs"/>
      </a:defRPr>
    </a:lvl6pPr>
    <a:lvl7pPr marL="2743200" algn="l" defTabSz="914400" rtl="0" eaLnBrk="1" latinLnBrk="0" hangingPunct="1">
      <a:defRPr sz="2400" b="1" kern="1200">
        <a:solidFill>
          <a:srgbClr val="0070C0"/>
        </a:solidFill>
        <a:latin typeface="Calibri" pitchFamily="34" charset="0"/>
        <a:ea typeface="+mn-ea"/>
        <a:cs typeface="+mn-cs"/>
      </a:defRPr>
    </a:lvl7pPr>
    <a:lvl8pPr marL="3200400" algn="l" defTabSz="914400" rtl="0" eaLnBrk="1" latinLnBrk="0" hangingPunct="1">
      <a:defRPr sz="2400" b="1" kern="1200">
        <a:solidFill>
          <a:srgbClr val="0070C0"/>
        </a:solidFill>
        <a:latin typeface="Calibri" pitchFamily="34" charset="0"/>
        <a:ea typeface="+mn-ea"/>
        <a:cs typeface="+mn-cs"/>
      </a:defRPr>
    </a:lvl8pPr>
    <a:lvl9pPr marL="3657600" algn="l" defTabSz="914400" rtl="0" eaLnBrk="1" latinLnBrk="0" hangingPunct="1">
      <a:defRPr sz="2400" b="1" kern="1200">
        <a:solidFill>
          <a:srgbClr val="0070C0"/>
        </a:solidFill>
        <a:latin typeface="Calibri"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512A"/>
    <a:srgbClr val="53A044"/>
    <a:srgbClr val="6671B2"/>
    <a:srgbClr val="EEC216"/>
    <a:srgbClr val="00823B"/>
    <a:srgbClr val="0099FF"/>
    <a:srgbClr val="23269D"/>
    <a:srgbClr val="2841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628B83-89D2-4D65-A12F-33AE4C5BE09A}" v="1249" dt="2018-05-25T08:28:59.101"/>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Stile chiaro 3 - Colore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301B821-A1FF-4177-AEE7-76D212191A09}" styleName="Stile medio 1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0A15C55-8517-42AA-B614-E9B94910E393}" styleName="Stile medio 2 - Colore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Stile medio 4 - Colore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51" autoAdjust="0"/>
    <p:restoredTop sz="97059" autoAdjust="0"/>
  </p:normalViewPr>
  <p:slideViewPr>
    <p:cSldViewPr>
      <p:cViewPr varScale="1">
        <p:scale>
          <a:sx n="110" d="100"/>
          <a:sy n="110" d="100"/>
        </p:scale>
        <p:origin x="1896" y="10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9270"/>
    </p:cViewPr>
  </p:sorterViewPr>
  <p:notesViewPr>
    <p:cSldViewPr>
      <p:cViewPr varScale="1">
        <p:scale>
          <a:sx n="83" d="100"/>
          <a:sy n="83" d="100"/>
        </p:scale>
        <p:origin x="-199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6A7C1-0A7D-4E72-B162-09779A12BEDA}" type="datetimeFigureOut">
              <a:rPr lang="it-IT" smtClean="0"/>
              <a:t>25/05/2018</a:t>
            </a:fld>
            <a:endParaRPr lang="it-IT"/>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CF4580-7E16-4E33-A016-A3922B9B1A16}" type="slidenum">
              <a:rPr lang="it-IT" smtClean="0"/>
              <a:t>‹N›</a:t>
            </a:fld>
            <a:endParaRPr lang="it-IT"/>
          </a:p>
        </p:txBody>
      </p:sp>
    </p:spTree>
    <p:extLst>
      <p:ext uri="{BB962C8B-B14F-4D97-AF65-F5344CB8AC3E}">
        <p14:creationId xmlns:p14="http://schemas.microsoft.com/office/powerpoint/2010/main" val="2396339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a:solidFill>
                  <a:schemeClr val="tx1"/>
                </a:solidFill>
                <a:latin typeface="+mn-lt"/>
              </a:defRPr>
            </a:lvl1pPr>
          </a:lstStyle>
          <a:p>
            <a:pPr>
              <a:defRPr/>
            </a:pPr>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a:solidFill>
                  <a:schemeClr val="tx1"/>
                </a:solidFill>
                <a:latin typeface="+mn-lt"/>
              </a:defRPr>
            </a:lvl1pPr>
          </a:lstStyle>
          <a:p>
            <a:pPr>
              <a:defRPr/>
            </a:pPr>
            <a:fld id="{AAA1C8E7-4F4A-4D57-BFED-F1E3527FF9AF}" type="datetimeFigureOut">
              <a:rPr lang="it-IT"/>
              <a:pPr>
                <a:defRPr/>
              </a:pPr>
              <a:t>25/05/2018</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noProof="0"/>
              <a:t>Fare clic per modificare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a:solidFill>
                  <a:schemeClr val="tx1"/>
                </a:solidFill>
                <a:latin typeface="+mn-lt"/>
              </a:defRPr>
            </a:lvl1pPr>
          </a:lstStyle>
          <a:p>
            <a:pPr>
              <a:defRPr/>
            </a:pPr>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a:solidFill>
                  <a:schemeClr val="tx1"/>
                </a:solidFill>
                <a:latin typeface="+mn-lt"/>
              </a:defRPr>
            </a:lvl1pPr>
          </a:lstStyle>
          <a:p>
            <a:pPr>
              <a:defRPr/>
            </a:pPr>
            <a:fld id="{139DE0EF-C408-4E24-A031-7D59DA7C4C27}" type="slidenum">
              <a:rPr lang="it-IT"/>
              <a:pPr>
                <a:defRPr/>
              </a:pPr>
              <a:t>‹N›</a:t>
            </a:fld>
            <a:endParaRPr lang="it-IT"/>
          </a:p>
        </p:txBody>
      </p:sp>
    </p:spTree>
    <p:extLst>
      <p:ext uri="{BB962C8B-B14F-4D97-AF65-F5344CB8AC3E}">
        <p14:creationId xmlns:p14="http://schemas.microsoft.com/office/powerpoint/2010/main" val="17632480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A </a:t>
            </a:r>
            <a:r>
              <a:rPr lang="it-IT" dirty="0" err="1"/>
              <a:t>wick</a:t>
            </a:r>
            <a:r>
              <a:rPr lang="it-IT" dirty="0"/>
              <a:t> look </a:t>
            </a:r>
            <a:r>
              <a:rPr lang="it-IT" dirty="0" err="1"/>
              <a:t>at</a:t>
            </a:r>
            <a:r>
              <a:rPr lang="it-IT" dirty="0"/>
              <a:t> the habitat of the </a:t>
            </a:r>
            <a:r>
              <a:rPr lang="en-US" sz="1200" kern="1200" dirty="0">
                <a:solidFill>
                  <a:schemeClr val="tx1"/>
                </a:solidFill>
                <a:effectLst/>
                <a:latin typeface="+mn-lt"/>
                <a:ea typeface="+mn-ea"/>
                <a:cs typeface="+mn-cs"/>
              </a:rPr>
              <a:t>forest </a:t>
            </a:r>
            <a:r>
              <a:rPr lang="en-US" sz="1200" kern="1200" dirty="0" err="1">
                <a:solidFill>
                  <a:schemeClr val="tx1"/>
                </a:solidFill>
                <a:effectLst/>
                <a:latin typeface="+mn-lt"/>
                <a:ea typeface="+mn-ea"/>
                <a:cs typeface="+mn-cs"/>
              </a:rPr>
              <a:t>Coleoptera</a:t>
            </a:r>
            <a:r>
              <a:rPr lang="en-US" sz="1200" kern="1200" dirty="0">
                <a:solidFill>
                  <a:schemeClr val="tx1"/>
                </a:solidFill>
                <a:effectLst/>
                <a:latin typeface="+mn-lt"/>
                <a:ea typeface="+mn-ea"/>
                <a:cs typeface="+mn-cs"/>
              </a:rPr>
              <a:t>: basically they are represented by old trees. The are very rare due the current forestry. </a:t>
            </a:r>
            <a:endParaRPr lang="it-IT" dirty="0"/>
          </a:p>
        </p:txBody>
      </p:sp>
      <p:sp>
        <p:nvSpPr>
          <p:cNvPr id="4" name="Segnaposto numero diapositiva 3"/>
          <p:cNvSpPr>
            <a:spLocks noGrp="1"/>
          </p:cNvSpPr>
          <p:nvPr>
            <p:ph type="sldNum" sz="quarter" idx="10"/>
          </p:nvPr>
        </p:nvSpPr>
        <p:spPr/>
        <p:txBody>
          <a:bodyPr/>
          <a:lstStyle/>
          <a:p>
            <a:pPr>
              <a:defRPr/>
            </a:pPr>
            <a:fld id="{139DE0EF-C408-4E24-A031-7D59DA7C4C27}" type="slidenum">
              <a:rPr lang="it-IT" smtClean="0"/>
              <a:pPr>
                <a:defRPr/>
              </a:pPr>
              <a:t>9</a:t>
            </a:fld>
            <a:endParaRPr lang="it-IT"/>
          </a:p>
        </p:txBody>
      </p:sp>
    </p:spTree>
    <p:extLst>
      <p:ext uri="{BB962C8B-B14F-4D97-AF65-F5344CB8AC3E}">
        <p14:creationId xmlns:p14="http://schemas.microsoft.com/office/powerpoint/2010/main" val="3572017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139DE0EF-C408-4E24-A031-7D59DA7C4C27}" type="slidenum">
              <a:rPr lang="it-IT" smtClean="0"/>
              <a:pPr>
                <a:defRPr/>
              </a:pPr>
              <a:t>26</a:t>
            </a:fld>
            <a:endParaRPr lang="it-IT"/>
          </a:p>
        </p:txBody>
      </p:sp>
    </p:spTree>
    <p:extLst>
      <p:ext uri="{BB962C8B-B14F-4D97-AF65-F5344CB8AC3E}">
        <p14:creationId xmlns:p14="http://schemas.microsoft.com/office/powerpoint/2010/main" val="2046655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139DE0EF-C408-4E24-A031-7D59DA7C4C27}" type="slidenum">
              <a:rPr lang="it-IT" smtClean="0"/>
              <a:pPr>
                <a:defRPr/>
              </a:pPr>
              <a:t>27</a:t>
            </a:fld>
            <a:endParaRPr lang="it-IT"/>
          </a:p>
        </p:txBody>
      </p:sp>
    </p:spTree>
    <p:extLst>
      <p:ext uri="{BB962C8B-B14F-4D97-AF65-F5344CB8AC3E}">
        <p14:creationId xmlns:p14="http://schemas.microsoft.com/office/powerpoint/2010/main" val="25876991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139DE0EF-C408-4E24-A031-7D59DA7C4C27}" type="slidenum">
              <a:rPr lang="it-IT" smtClean="0"/>
              <a:pPr>
                <a:defRPr/>
              </a:pPr>
              <a:t>28</a:t>
            </a:fld>
            <a:endParaRPr lang="it-IT"/>
          </a:p>
        </p:txBody>
      </p:sp>
    </p:spTree>
    <p:extLst>
      <p:ext uri="{BB962C8B-B14F-4D97-AF65-F5344CB8AC3E}">
        <p14:creationId xmlns:p14="http://schemas.microsoft.com/office/powerpoint/2010/main" val="9731027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defRPr/>
            </a:pPr>
            <a:fld id="{139DE0EF-C408-4E24-A031-7D59DA7C4C27}" type="slidenum">
              <a:rPr lang="it-IT" smtClean="0"/>
              <a:pPr>
                <a:defRPr/>
              </a:pPr>
              <a:t>29</a:t>
            </a:fld>
            <a:endParaRPr lang="it-IT"/>
          </a:p>
        </p:txBody>
      </p:sp>
    </p:spTree>
    <p:extLst>
      <p:ext uri="{BB962C8B-B14F-4D97-AF65-F5344CB8AC3E}">
        <p14:creationId xmlns:p14="http://schemas.microsoft.com/office/powerpoint/2010/main" val="542280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defRPr/>
            </a:pPr>
            <a:fld id="{139DE0EF-C408-4E24-A031-7D59DA7C4C27}" type="slidenum">
              <a:rPr lang="it-IT" smtClean="0"/>
              <a:pPr>
                <a:defRPr/>
              </a:pPr>
              <a:t>30</a:t>
            </a:fld>
            <a:endParaRPr lang="it-IT"/>
          </a:p>
        </p:txBody>
      </p:sp>
    </p:spTree>
    <p:extLst>
      <p:ext uri="{BB962C8B-B14F-4D97-AF65-F5344CB8AC3E}">
        <p14:creationId xmlns:p14="http://schemas.microsoft.com/office/powerpoint/2010/main" val="3032994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139DE0EF-C408-4E24-A031-7D59DA7C4C27}" type="slidenum">
              <a:rPr lang="it-IT" smtClean="0"/>
              <a:pPr>
                <a:defRPr/>
              </a:pPr>
              <a:t>31</a:t>
            </a:fld>
            <a:endParaRPr lang="it-IT"/>
          </a:p>
        </p:txBody>
      </p:sp>
    </p:spTree>
    <p:extLst>
      <p:ext uri="{BB962C8B-B14F-4D97-AF65-F5344CB8AC3E}">
        <p14:creationId xmlns:p14="http://schemas.microsoft.com/office/powerpoint/2010/main" val="10231452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Only</a:t>
            </a:r>
            <a:r>
              <a:rPr lang="it-IT" dirty="0"/>
              <a:t> one site </a:t>
            </a:r>
            <a:r>
              <a:rPr lang="it-IT" dirty="0" err="1"/>
              <a:t>has</a:t>
            </a:r>
            <a:r>
              <a:rPr lang="it-IT" dirty="0"/>
              <a:t> </a:t>
            </a:r>
            <a:r>
              <a:rPr lang="it-IT" dirty="0" err="1"/>
              <a:t>been</a:t>
            </a:r>
            <a:r>
              <a:rPr lang="it-IT" dirty="0"/>
              <a:t> </a:t>
            </a:r>
            <a:r>
              <a:rPr lang="it-IT" dirty="0" err="1"/>
              <a:t>confirmed</a:t>
            </a:r>
            <a:r>
              <a:rPr lang="it-IT" dirty="0"/>
              <a:t> for </a:t>
            </a:r>
            <a:r>
              <a:rPr lang="it-IT" dirty="0" err="1"/>
              <a:t>Graphoderus</a:t>
            </a:r>
            <a:r>
              <a:rPr lang="it-IT" dirty="0"/>
              <a:t> </a:t>
            </a:r>
            <a:r>
              <a:rPr lang="it-IT" dirty="0" err="1"/>
              <a:t>bilineatus</a:t>
            </a:r>
            <a:r>
              <a:rPr lang="it-IT" dirty="0"/>
              <a:t>.</a:t>
            </a:r>
          </a:p>
          <a:p>
            <a:r>
              <a:rPr lang="en-US" dirty="0"/>
              <a:t>Ex ante monitoring shows us that these species are rarer than expected before starting the project and therefore our work is extremely urgent and important. The most critical situation is represented by the GB, for which only one site in Italy has been confirmed without the possibility of estimating the size of the population. For this reason we have launched a genetic survey on samples from different European countries, including Hungary, in order to verify if it will be possible to use founders of the breeding farm from another European site.</a:t>
            </a:r>
            <a:endParaRPr lang="it-IT" dirty="0"/>
          </a:p>
        </p:txBody>
      </p:sp>
      <p:sp>
        <p:nvSpPr>
          <p:cNvPr id="4" name="Segnaposto numero diapositiva 3"/>
          <p:cNvSpPr>
            <a:spLocks noGrp="1"/>
          </p:cNvSpPr>
          <p:nvPr>
            <p:ph type="sldNum" sz="quarter" idx="10"/>
          </p:nvPr>
        </p:nvSpPr>
        <p:spPr/>
        <p:txBody>
          <a:bodyPr/>
          <a:lstStyle/>
          <a:p>
            <a:pPr>
              <a:defRPr/>
            </a:pPr>
            <a:fld id="{139DE0EF-C408-4E24-A031-7D59DA7C4C27}" type="slidenum">
              <a:rPr lang="it-IT" smtClean="0"/>
              <a:pPr>
                <a:defRPr/>
              </a:pPr>
              <a:t>32</a:t>
            </a:fld>
            <a:endParaRPr lang="it-IT"/>
          </a:p>
        </p:txBody>
      </p:sp>
    </p:spTree>
    <p:extLst>
      <p:ext uri="{BB962C8B-B14F-4D97-AF65-F5344CB8AC3E}">
        <p14:creationId xmlns:p14="http://schemas.microsoft.com/office/powerpoint/2010/main" val="2712476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For the </a:t>
            </a:r>
            <a:r>
              <a:rPr lang="it-IT" dirty="0" err="1"/>
              <a:t>freshwater</a:t>
            </a:r>
            <a:r>
              <a:rPr lang="it-IT" dirty="0"/>
              <a:t> </a:t>
            </a:r>
            <a:r>
              <a:rPr lang="it-IT" dirty="0" err="1"/>
              <a:t>species</a:t>
            </a:r>
            <a:r>
              <a:rPr lang="it-IT" dirty="0"/>
              <a:t>, water </a:t>
            </a:r>
            <a:r>
              <a:rPr lang="it-IT" dirty="0" err="1"/>
              <a:t>is</a:t>
            </a:r>
            <a:r>
              <a:rPr lang="it-IT" dirty="0"/>
              <a:t> the </a:t>
            </a:r>
            <a:r>
              <a:rPr lang="it-IT" dirty="0" err="1"/>
              <a:t>critical</a:t>
            </a:r>
            <a:r>
              <a:rPr lang="it-IT" dirty="0"/>
              <a:t> </a:t>
            </a:r>
            <a:r>
              <a:rPr lang="it-IT" dirty="0" err="1"/>
              <a:t>factor</a:t>
            </a:r>
            <a:r>
              <a:rPr lang="it-IT" dirty="0"/>
              <a:t>.</a:t>
            </a:r>
          </a:p>
          <a:p>
            <a:r>
              <a:rPr lang="it-IT" dirty="0"/>
              <a:t>In the first case the specie </a:t>
            </a:r>
            <a:r>
              <a:rPr lang="it-IT" dirty="0" err="1"/>
              <a:t>needs</a:t>
            </a:r>
            <a:r>
              <a:rPr lang="it-IT" dirty="0"/>
              <a:t> of large </a:t>
            </a:r>
            <a:r>
              <a:rPr lang="it-IT" dirty="0" err="1"/>
              <a:t>ponds</a:t>
            </a:r>
            <a:r>
              <a:rPr lang="it-IT" dirty="0"/>
              <a:t>..</a:t>
            </a:r>
          </a:p>
          <a:p>
            <a:r>
              <a:rPr lang="it-IT" dirty="0"/>
              <a:t>In the second of </a:t>
            </a:r>
            <a:r>
              <a:rPr lang="it-IT" dirty="0" err="1"/>
              <a:t>clear</a:t>
            </a:r>
            <a:r>
              <a:rPr lang="it-IT" dirty="0"/>
              <a:t> water streams </a:t>
            </a:r>
            <a:r>
              <a:rPr lang="it-IT" dirty="0" err="1"/>
              <a:t>sorrounded</a:t>
            </a:r>
            <a:r>
              <a:rPr lang="it-IT" dirty="0"/>
              <a:t> by </a:t>
            </a:r>
            <a:r>
              <a:rPr lang="it-IT" dirty="0" err="1"/>
              <a:t>natural</a:t>
            </a:r>
            <a:r>
              <a:rPr lang="it-IT" dirty="0"/>
              <a:t> </a:t>
            </a:r>
            <a:r>
              <a:rPr lang="it-IT" dirty="0" err="1"/>
              <a:t>vegetation</a:t>
            </a:r>
            <a:r>
              <a:rPr lang="it-IT" dirty="0"/>
              <a:t>.</a:t>
            </a:r>
          </a:p>
        </p:txBody>
      </p:sp>
      <p:sp>
        <p:nvSpPr>
          <p:cNvPr id="4" name="Segnaposto numero diapositiva 3"/>
          <p:cNvSpPr>
            <a:spLocks noGrp="1"/>
          </p:cNvSpPr>
          <p:nvPr>
            <p:ph type="sldNum" sz="quarter" idx="10"/>
          </p:nvPr>
        </p:nvSpPr>
        <p:spPr/>
        <p:txBody>
          <a:bodyPr/>
          <a:lstStyle/>
          <a:p>
            <a:pPr>
              <a:defRPr/>
            </a:pPr>
            <a:fld id="{139DE0EF-C408-4E24-A031-7D59DA7C4C27}" type="slidenum">
              <a:rPr lang="it-IT" smtClean="0"/>
              <a:pPr>
                <a:defRPr/>
              </a:pPr>
              <a:t>12</a:t>
            </a:fld>
            <a:endParaRPr lang="it-IT"/>
          </a:p>
        </p:txBody>
      </p:sp>
    </p:spTree>
    <p:extLst>
      <p:ext uri="{BB962C8B-B14F-4D97-AF65-F5344CB8AC3E}">
        <p14:creationId xmlns:p14="http://schemas.microsoft.com/office/powerpoint/2010/main" val="1186937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GB" noProof="0" dirty="0" err="1"/>
              <a:t>Theese</a:t>
            </a:r>
            <a:r>
              <a:rPr lang="en-GB" noProof="0" dirty="0"/>
              <a:t> are the conservation actions:</a:t>
            </a:r>
          </a:p>
          <a:p>
            <a:pPr marL="171450" indent="-171450">
              <a:buFont typeface="Arial" panose="020B0604020202020204" pitchFamily="34" charset="0"/>
              <a:buChar char="•"/>
            </a:pPr>
            <a:r>
              <a:rPr lang="en-GB" noProof="0" dirty="0"/>
              <a:t>Ex situ breeding</a:t>
            </a:r>
          </a:p>
          <a:p>
            <a:pPr marL="171450" indent="-171450">
              <a:buFont typeface="Arial" panose="020B0604020202020204" pitchFamily="34" charset="0"/>
              <a:buChar char="•"/>
            </a:pPr>
            <a:r>
              <a:rPr lang="en-GB" noProof="0" dirty="0"/>
              <a:t>In situ breeding of </a:t>
            </a:r>
            <a:r>
              <a:rPr lang="en-GB" noProof="0" dirty="0" err="1"/>
              <a:t>Osmoderma</a:t>
            </a:r>
            <a:r>
              <a:rPr lang="en-GB" noProof="0" dirty="0"/>
              <a:t> in different sites provided with WMB, you will see after this presentation</a:t>
            </a:r>
          </a:p>
          <a:p>
            <a:pPr marL="171450" indent="-171450">
              <a:buFont typeface="Arial" panose="020B0604020202020204" pitchFamily="34" charset="0"/>
              <a:buChar char="•"/>
            </a:pPr>
            <a:r>
              <a:rPr lang="en-GB" noProof="0" dirty="0"/>
              <a:t>Transfer of </a:t>
            </a:r>
            <a:r>
              <a:rPr lang="en-GB" noProof="0" dirty="0" err="1"/>
              <a:t>Coenagrion</a:t>
            </a:r>
            <a:r>
              <a:rPr lang="en-GB" noProof="0" dirty="0"/>
              <a:t> in other suitable sites</a:t>
            </a:r>
          </a:p>
          <a:p>
            <a:pPr marL="171450" indent="-171450">
              <a:buFont typeface="Arial" panose="020B0604020202020204" pitchFamily="34" charset="0"/>
              <a:buChar char="•"/>
            </a:pPr>
            <a:r>
              <a:rPr lang="en-GB" noProof="0" dirty="0" err="1"/>
              <a:t>Realese</a:t>
            </a:r>
            <a:r>
              <a:rPr lang="en-GB" noProof="0" dirty="0"/>
              <a:t> </a:t>
            </a:r>
            <a:r>
              <a:rPr lang="en-GB" noProof="0" dirty="0" err="1"/>
              <a:t>Osmoderma</a:t>
            </a:r>
            <a:r>
              <a:rPr lang="en-GB" noProof="0" dirty="0"/>
              <a:t> and </a:t>
            </a:r>
            <a:r>
              <a:rPr lang="en-GB" noProof="0" dirty="0" err="1"/>
              <a:t>Graphoderus</a:t>
            </a:r>
            <a:r>
              <a:rPr lang="en-GB" noProof="0" dirty="0"/>
              <a:t> specimens into the wild </a:t>
            </a:r>
          </a:p>
        </p:txBody>
      </p:sp>
      <p:sp>
        <p:nvSpPr>
          <p:cNvPr id="4" name="Segnaposto numero diapositiva 3"/>
          <p:cNvSpPr>
            <a:spLocks noGrp="1"/>
          </p:cNvSpPr>
          <p:nvPr>
            <p:ph type="sldNum" sz="quarter" idx="10"/>
          </p:nvPr>
        </p:nvSpPr>
        <p:spPr/>
        <p:txBody>
          <a:bodyPr/>
          <a:lstStyle/>
          <a:p>
            <a:pPr>
              <a:defRPr/>
            </a:pPr>
            <a:fld id="{139DE0EF-C408-4E24-A031-7D59DA7C4C27}" type="slidenum">
              <a:rPr lang="it-IT" smtClean="0"/>
              <a:pPr>
                <a:defRPr/>
              </a:pPr>
              <a:t>19</a:t>
            </a:fld>
            <a:endParaRPr lang="it-IT"/>
          </a:p>
        </p:txBody>
      </p:sp>
    </p:spTree>
    <p:extLst>
      <p:ext uri="{BB962C8B-B14F-4D97-AF65-F5344CB8AC3E}">
        <p14:creationId xmlns:p14="http://schemas.microsoft.com/office/powerpoint/2010/main" val="1555524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The </a:t>
            </a:r>
            <a:r>
              <a:rPr lang="it-IT" dirty="0" err="1"/>
              <a:t>preparation</a:t>
            </a:r>
            <a:r>
              <a:rPr lang="it-IT" dirty="0"/>
              <a:t> of the in situ breeding</a:t>
            </a:r>
          </a:p>
        </p:txBody>
      </p:sp>
      <p:sp>
        <p:nvSpPr>
          <p:cNvPr id="4" name="Segnaposto numero diapositiva 3"/>
          <p:cNvSpPr>
            <a:spLocks noGrp="1"/>
          </p:cNvSpPr>
          <p:nvPr>
            <p:ph type="sldNum" sz="quarter" idx="10"/>
          </p:nvPr>
        </p:nvSpPr>
        <p:spPr/>
        <p:txBody>
          <a:bodyPr/>
          <a:lstStyle/>
          <a:p>
            <a:pPr>
              <a:defRPr/>
            </a:pPr>
            <a:fld id="{139DE0EF-C408-4E24-A031-7D59DA7C4C27}" type="slidenum">
              <a:rPr lang="it-IT" smtClean="0"/>
              <a:pPr>
                <a:defRPr/>
              </a:pPr>
              <a:t>20</a:t>
            </a:fld>
            <a:endParaRPr lang="it-IT"/>
          </a:p>
        </p:txBody>
      </p:sp>
    </p:spTree>
    <p:extLst>
      <p:ext uri="{BB962C8B-B14F-4D97-AF65-F5344CB8AC3E}">
        <p14:creationId xmlns:p14="http://schemas.microsoft.com/office/powerpoint/2010/main" val="2521581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139DE0EF-C408-4E24-A031-7D59DA7C4C27}" type="slidenum">
              <a:rPr lang="it-IT" smtClean="0"/>
              <a:pPr>
                <a:defRPr/>
              </a:pPr>
              <a:t>21</a:t>
            </a:fld>
            <a:endParaRPr lang="it-IT"/>
          </a:p>
        </p:txBody>
      </p:sp>
    </p:spTree>
    <p:extLst>
      <p:ext uri="{BB962C8B-B14F-4D97-AF65-F5344CB8AC3E}">
        <p14:creationId xmlns:p14="http://schemas.microsoft.com/office/powerpoint/2010/main" val="11726825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139DE0EF-C408-4E24-A031-7D59DA7C4C27}" type="slidenum">
              <a:rPr lang="it-IT" smtClean="0"/>
              <a:pPr>
                <a:defRPr/>
              </a:pPr>
              <a:t>22</a:t>
            </a:fld>
            <a:endParaRPr lang="it-IT"/>
          </a:p>
        </p:txBody>
      </p:sp>
    </p:spTree>
    <p:extLst>
      <p:ext uri="{BB962C8B-B14F-4D97-AF65-F5344CB8AC3E}">
        <p14:creationId xmlns:p14="http://schemas.microsoft.com/office/powerpoint/2010/main" val="35509086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139DE0EF-C408-4E24-A031-7D59DA7C4C27}" type="slidenum">
              <a:rPr lang="it-IT" smtClean="0"/>
              <a:pPr>
                <a:defRPr/>
              </a:pPr>
              <a:t>23</a:t>
            </a:fld>
            <a:endParaRPr lang="it-IT"/>
          </a:p>
        </p:txBody>
      </p:sp>
    </p:spTree>
    <p:extLst>
      <p:ext uri="{BB962C8B-B14F-4D97-AF65-F5344CB8AC3E}">
        <p14:creationId xmlns:p14="http://schemas.microsoft.com/office/powerpoint/2010/main" val="1420279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139DE0EF-C408-4E24-A031-7D59DA7C4C27}" type="slidenum">
              <a:rPr lang="it-IT" smtClean="0"/>
              <a:pPr>
                <a:defRPr/>
              </a:pPr>
              <a:t>24</a:t>
            </a:fld>
            <a:endParaRPr lang="it-IT"/>
          </a:p>
        </p:txBody>
      </p:sp>
    </p:spTree>
    <p:extLst>
      <p:ext uri="{BB962C8B-B14F-4D97-AF65-F5344CB8AC3E}">
        <p14:creationId xmlns:p14="http://schemas.microsoft.com/office/powerpoint/2010/main" val="2161769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139DE0EF-C408-4E24-A031-7D59DA7C4C27}" type="slidenum">
              <a:rPr lang="it-IT" smtClean="0"/>
              <a:pPr>
                <a:defRPr/>
              </a:pPr>
              <a:t>25</a:t>
            </a:fld>
            <a:endParaRPr lang="it-IT"/>
          </a:p>
        </p:txBody>
      </p:sp>
    </p:spTree>
    <p:extLst>
      <p:ext uri="{BB962C8B-B14F-4D97-AF65-F5344CB8AC3E}">
        <p14:creationId xmlns:p14="http://schemas.microsoft.com/office/powerpoint/2010/main" val="290087440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3702509" y="1052736"/>
            <a:ext cx="4896544" cy="1037977"/>
          </a:xfrm>
        </p:spPr>
        <p:txBody>
          <a:bodyPr/>
          <a:lstStyle>
            <a:lvl1pPr algn="ctr">
              <a:defRPr sz="3600" b="1">
                <a:solidFill>
                  <a:srgbClr val="6671B2"/>
                </a:solidFill>
              </a:defRPr>
            </a:lvl1pPr>
          </a:lstStyle>
          <a:p>
            <a:r>
              <a:rPr lang="it-IT" dirty="0"/>
              <a:t>Fare clic per modificare lo stile del titolo</a:t>
            </a:r>
          </a:p>
        </p:txBody>
      </p:sp>
      <p:sp>
        <p:nvSpPr>
          <p:cNvPr id="3" name="Sottotitolo 2"/>
          <p:cNvSpPr>
            <a:spLocks noGrp="1"/>
          </p:cNvSpPr>
          <p:nvPr>
            <p:ph type="subTitle" idx="1" hasCustomPrompt="1"/>
          </p:nvPr>
        </p:nvSpPr>
        <p:spPr>
          <a:xfrm>
            <a:off x="3560415" y="2420888"/>
            <a:ext cx="5448957" cy="864096"/>
          </a:xfrm>
        </p:spPr>
        <p:txBody>
          <a:bodyPr>
            <a:normAutofit/>
          </a:bodyPr>
          <a:lstStyle>
            <a:lvl1pPr marL="0" indent="0" algn="ctr">
              <a:buNone/>
              <a:defRPr sz="2400" i="1">
                <a:solidFill>
                  <a:srgbClr val="6671B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Relatori e data</a:t>
            </a:r>
          </a:p>
        </p:txBody>
      </p:sp>
      <p:sp>
        <p:nvSpPr>
          <p:cNvPr id="12" name="Segnaposto numero diapositiva 5"/>
          <p:cNvSpPr>
            <a:spLocks noGrp="1"/>
          </p:cNvSpPr>
          <p:nvPr>
            <p:ph type="sldNum" sz="quarter" idx="12"/>
          </p:nvPr>
        </p:nvSpPr>
        <p:spPr/>
        <p:txBody>
          <a:bodyPr/>
          <a:lstStyle>
            <a:lvl1pPr>
              <a:defRPr/>
            </a:lvl1pPr>
          </a:lstStyle>
          <a:p>
            <a:pPr>
              <a:defRPr/>
            </a:pPr>
            <a:r>
              <a:rPr lang="it-IT"/>
              <a:t>1</a:t>
            </a:r>
          </a:p>
        </p:txBody>
      </p:sp>
      <p:grpSp>
        <p:nvGrpSpPr>
          <p:cNvPr id="13" name="Gruppo 12"/>
          <p:cNvGrpSpPr/>
          <p:nvPr userDrawn="1"/>
        </p:nvGrpSpPr>
        <p:grpSpPr>
          <a:xfrm>
            <a:off x="-108520" y="0"/>
            <a:ext cx="9133560" cy="797472"/>
            <a:chOff x="-293350" y="0"/>
            <a:chExt cx="9318390" cy="797472"/>
          </a:xfrm>
        </p:grpSpPr>
        <p:sp>
          <p:nvSpPr>
            <p:cNvPr id="14" name="Rettangolo 13"/>
            <p:cNvSpPr/>
            <p:nvPr/>
          </p:nvSpPr>
          <p:spPr>
            <a:xfrm>
              <a:off x="-293350" y="59886"/>
              <a:ext cx="7020119" cy="704818"/>
            </a:xfrm>
            <a:prstGeom prst="rect">
              <a:avLst/>
            </a:prstGeom>
            <a:solidFill>
              <a:srgbClr val="EEC2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5" name="Picture 7" descr="lif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8264" y="59886"/>
              <a:ext cx="1094282" cy="7048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6" name="Picture 8" descr="natura2000ufficiale U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0392" y="0"/>
              <a:ext cx="924648" cy="7974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grpSp>
      <p:grpSp>
        <p:nvGrpSpPr>
          <p:cNvPr id="17" name="Gruppo 16"/>
          <p:cNvGrpSpPr/>
          <p:nvPr userDrawn="1"/>
        </p:nvGrpSpPr>
        <p:grpSpPr>
          <a:xfrm>
            <a:off x="3479685" y="6060380"/>
            <a:ext cx="5545355" cy="648889"/>
            <a:chOff x="3491880" y="6145384"/>
            <a:chExt cx="5545355" cy="648889"/>
          </a:xfrm>
        </p:grpSpPr>
        <p:sp>
          <p:nvSpPr>
            <p:cNvPr id="18" name="Rettangolo 17"/>
            <p:cNvSpPr/>
            <p:nvPr/>
          </p:nvSpPr>
          <p:spPr>
            <a:xfrm>
              <a:off x="4860032" y="6693892"/>
              <a:ext cx="4177203" cy="100381"/>
            </a:xfrm>
            <a:prstGeom prst="rect">
              <a:avLst/>
            </a:prstGeom>
            <a:solidFill>
              <a:srgbClr val="EE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9" name="Picture 9" descr="parchi-nel-cuore_perwe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9401" y="6145384"/>
              <a:ext cx="582761" cy="5040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0" name="Immagine 4"/>
            <p:cNvPicPr>
              <a:picLocks noChangeAspect="1" noChangeArrowheads="1"/>
            </p:cNvPicPr>
            <p:nvPr/>
          </p:nvPicPr>
          <p:blipFill>
            <a:blip r:embed="rId5" cstate="print">
              <a:extLst>
                <a:ext uri="{28A0092B-C50C-407E-A947-70E740481C1C}">
                  <a14:useLocalDpi xmlns:a14="http://schemas.microsoft.com/office/drawing/2010/main" val="0"/>
                </a:ext>
              </a:extLst>
            </a:blip>
            <a:srcRect t="6070"/>
            <a:stretch>
              <a:fillRect/>
            </a:stretch>
          </p:blipFill>
          <p:spPr bwMode="auto">
            <a:xfrm>
              <a:off x="8197456" y="6457231"/>
              <a:ext cx="827584" cy="192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1" name="Picture 11" descr="appennino_vert_sfondo trasparent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60032" y="6218359"/>
              <a:ext cx="428935" cy="4426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2" name="Picture 12" descr="parchi nel cuore centrale"/>
            <p:cNvPicPr>
              <a:picLocks noChangeAspect="1" noChangeArrowheads="1"/>
            </p:cNvPicPr>
            <p:nvPr/>
          </p:nvPicPr>
          <p:blipFill>
            <a:blip r:embed="rId7" cstate="print">
              <a:extLst>
                <a:ext uri="{28A0092B-C50C-407E-A947-70E740481C1C}">
                  <a14:useLocalDpi xmlns:a14="http://schemas.microsoft.com/office/drawing/2010/main" val="0"/>
                </a:ext>
              </a:extLst>
            </a:blip>
            <a:srcRect t="7622"/>
            <a:stretch>
              <a:fillRect/>
            </a:stretch>
          </p:blipFill>
          <p:spPr bwMode="auto">
            <a:xfrm>
              <a:off x="6935348" y="6307506"/>
              <a:ext cx="684311" cy="3575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3" name="Picture 13" descr="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00192" y="6307506"/>
              <a:ext cx="570893" cy="3311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4" name="Picture 14" descr="logo regione orizzontale copia"/>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91880" y="6608536"/>
              <a:ext cx="1293813" cy="185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5" name="Picture 15" descr="1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436096" y="6277339"/>
              <a:ext cx="748159" cy="3597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grpSp>
      <p:pic>
        <p:nvPicPr>
          <p:cNvPr id="26" name="Immagine 2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37862" y="1093841"/>
            <a:ext cx="3328156" cy="2571424"/>
          </a:xfrm>
          <a:prstGeom prst="rect">
            <a:avLst/>
          </a:prstGeom>
        </p:spPr>
      </p:pic>
      <p:sp>
        <p:nvSpPr>
          <p:cNvPr id="28" name="Rettangolo 27"/>
          <p:cNvSpPr/>
          <p:nvPr userDrawn="1"/>
        </p:nvSpPr>
        <p:spPr>
          <a:xfrm>
            <a:off x="137861" y="3861047"/>
            <a:ext cx="3328157" cy="1505037"/>
          </a:xfrm>
          <a:prstGeom prst="rect">
            <a:avLst/>
          </a:prstGeom>
          <a:solidFill>
            <a:srgbClr val="EEC21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7" name="Rettangolo 26"/>
          <p:cNvSpPr/>
          <p:nvPr userDrawn="1"/>
        </p:nvSpPr>
        <p:spPr>
          <a:xfrm>
            <a:off x="179513" y="3950313"/>
            <a:ext cx="3286506" cy="1415772"/>
          </a:xfrm>
          <a:prstGeom prst="rect">
            <a:avLst/>
          </a:prstGeom>
        </p:spPr>
        <p:txBody>
          <a:bodyPr wrap="square">
            <a:spAutoFit/>
          </a:bodyPr>
          <a:lstStyle/>
          <a:p>
            <a:pPr algn="ctr"/>
            <a:r>
              <a:rPr lang="it-IT" sz="1600" b="1" dirty="0">
                <a:solidFill>
                  <a:srgbClr val="6671B2"/>
                </a:solidFill>
              </a:rPr>
              <a:t>PROGETTO LIFE EREMITA</a:t>
            </a:r>
          </a:p>
          <a:p>
            <a:pPr marL="0" marR="0" indent="0" algn="ctr" defTabSz="914400" rtl="0" eaLnBrk="1" fontAlgn="base" latinLnBrk="0" hangingPunct="1">
              <a:lnSpc>
                <a:spcPct val="100000"/>
              </a:lnSpc>
              <a:spcBef>
                <a:spcPct val="0"/>
              </a:spcBef>
              <a:spcAft>
                <a:spcPct val="0"/>
              </a:spcAft>
              <a:buClrTx/>
              <a:buSzTx/>
              <a:buFontTx/>
              <a:buNone/>
              <a:tabLst/>
              <a:defRPr/>
            </a:pPr>
            <a:r>
              <a:rPr lang="it-IT" sz="1400" b="1" dirty="0">
                <a:solidFill>
                  <a:schemeClr val="bg1"/>
                </a:solidFill>
              </a:rPr>
              <a:t>Azioni coordinate per preservare popolazioni residuali e isolate  </a:t>
            </a:r>
            <a:br>
              <a:rPr lang="it-IT" sz="1400" b="1" dirty="0">
                <a:solidFill>
                  <a:schemeClr val="bg1"/>
                </a:solidFill>
              </a:rPr>
            </a:br>
            <a:r>
              <a:rPr lang="it-IT" sz="1400" b="1" dirty="0">
                <a:solidFill>
                  <a:schemeClr val="bg1"/>
                </a:solidFill>
              </a:rPr>
              <a:t>di insetti forestali e d'acqua dolce </a:t>
            </a:r>
            <a:br>
              <a:rPr lang="it-IT" sz="1400" b="1" dirty="0">
                <a:solidFill>
                  <a:schemeClr val="bg1"/>
                </a:solidFill>
              </a:rPr>
            </a:br>
            <a:r>
              <a:rPr lang="it-IT" sz="1400" b="1" dirty="0">
                <a:solidFill>
                  <a:schemeClr val="bg1"/>
                </a:solidFill>
              </a:rPr>
              <a:t>in  Emilia-Romagna </a:t>
            </a:r>
          </a:p>
          <a:p>
            <a:pPr marL="0" marR="0" indent="0" algn="ctr" defTabSz="914400" rtl="0" eaLnBrk="1" fontAlgn="base" latinLnBrk="0" hangingPunct="1">
              <a:lnSpc>
                <a:spcPct val="100000"/>
              </a:lnSpc>
              <a:spcBef>
                <a:spcPct val="0"/>
              </a:spcBef>
              <a:spcAft>
                <a:spcPct val="0"/>
              </a:spcAft>
              <a:buClrTx/>
              <a:buSzTx/>
              <a:buFontTx/>
              <a:buNone/>
              <a:tabLst/>
              <a:defRPr/>
            </a:pPr>
            <a:r>
              <a:rPr lang="it-IT" sz="1400" b="1" dirty="0">
                <a:solidFill>
                  <a:srgbClr val="6671B2"/>
                </a:solidFill>
              </a:rPr>
              <a:t>LIFE14 NAT/IT/000209 EREMITA</a:t>
            </a:r>
            <a:endParaRPr lang="it-IT" sz="1400" dirty="0">
              <a:solidFill>
                <a:srgbClr val="6671B2"/>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6FB7B2A3-B0B0-46DF-A656-00156771A130}" type="datetime1">
              <a:rPr lang="it-IT"/>
              <a:pPr>
                <a:defRPr/>
              </a:pPr>
              <a:t>25/05/2018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D049B2FC-60EB-4C58-87F2-554D6FBDE08E}"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940B1352-D86E-42C3-A420-12E20453F693}" type="datetime1">
              <a:rPr lang="it-IT"/>
              <a:pPr>
                <a:defRPr/>
              </a:pPr>
              <a:t>25/05/2018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2CDA6AC-7136-4548-A03D-3BF08B3E105B}"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10DAB5BB-B409-47DF-BC7E-32879EEFF18A}" type="datetime1">
              <a:rPr lang="it-IT"/>
              <a:pPr>
                <a:defRPr/>
              </a:pPr>
              <a:t>25/05/2018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29F3E517-E53E-44F7-A118-10A760903B98}" type="slidenum">
              <a:rPr lang="it-IT"/>
              <a:pPr>
                <a:defRPr/>
              </a:pPr>
              <a:t>‹N›</a:t>
            </a:fld>
            <a:endParaRPr lang="it-IT" dirty="0"/>
          </a:p>
        </p:txBody>
      </p:sp>
      <p:pic>
        <p:nvPicPr>
          <p:cNvPr id="8" name="Immagin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8304" y="290463"/>
            <a:ext cx="1369708" cy="409192"/>
          </a:xfrm>
          <a:prstGeom prst="rect">
            <a:avLst/>
          </a:prstGeom>
        </p:spPr>
      </p:pic>
      <p:grpSp>
        <p:nvGrpSpPr>
          <p:cNvPr id="9" name="Gruppo 8"/>
          <p:cNvGrpSpPr/>
          <p:nvPr userDrawn="1"/>
        </p:nvGrpSpPr>
        <p:grpSpPr>
          <a:xfrm>
            <a:off x="0" y="6216859"/>
            <a:ext cx="9144000" cy="625365"/>
            <a:chOff x="0" y="6216859"/>
            <a:chExt cx="9144000" cy="625365"/>
          </a:xfrm>
        </p:grpSpPr>
        <p:sp>
          <p:nvSpPr>
            <p:cNvPr id="10" name="Rettangolo 9"/>
            <p:cNvSpPr/>
            <p:nvPr/>
          </p:nvSpPr>
          <p:spPr>
            <a:xfrm>
              <a:off x="0" y="6403255"/>
              <a:ext cx="9144000" cy="186269"/>
            </a:xfrm>
            <a:prstGeom prst="rect">
              <a:avLst/>
            </a:prstGeom>
            <a:solidFill>
              <a:srgbClr val="EE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1" name="Picture 7" descr="lif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6955" y="6309319"/>
              <a:ext cx="744029" cy="479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2" name="Picture 8" descr="natura2000ufficiale U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44408" y="6216859"/>
              <a:ext cx="648070" cy="5589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13" name="CasellaDiTesto 12"/>
            <p:cNvSpPr txBox="1"/>
            <p:nvPr/>
          </p:nvSpPr>
          <p:spPr>
            <a:xfrm>
              <a:off x="0" y="6611392"/>
              <a:ext cx="3888432" cy="230832"/>
            </a:xfrm>
            <a:prstGeom prst="rect">
              <a:avLst/>
            </a:prstGeom>
            <a:noFill/>
          </p:spPr>
          <p:txBody>
            <a:bodyPr wrap="square" rtlCol="0">
              <a:spAutoFit/>
            </a:bodyPr>
            <a:lstStyle/>
            <a:p>
              <a:r>
                <a:rPr lang="it-IT" sz="900" b="1" i="1" dirty="0">
                  <a:solidFill>
                    <a:srgbClr val="53A044"/>
                  </a:solidFill>
                </a:rPr>
                <a:t>Con il contributo dello strumento finanziario LIFE della Comunità Europea</a:t>
              </a:r>
            </a:p>
          </p:txBody>
        </p:sp>
        <p:sp>
          <p:nvSpPr>
            <p:cNvPr id="14" name="Rettangolo 13"/>
            <p:cNvSpPr/>
            <p:nvPr/>
          </p:nvSpPr>
          <p:spPr>
            <a:xfrm>
              <a:off x="212696" y="6357826"/>
              <a:ext cx="2199064" cy="276999"/>
            </a:xfrm>
            <a:prstGeom prst="rect">
              <a:avLst/>
            </a:prstGeom>
          </p:spPr>
          <p:txBody>
            <a:bodyPr wrap="none">
              <a:spAutoFit/>
            </a:bodyPr>
            <a:lstStyle/>
            <a:p>
              <a:pPr algn="ctr"/>
              <a:r>
                <a:rPr lang="it-IT" sz="1200" b="1" dirty="0">
                  <a:solidFill>
                    <a:srgbClr val="53A044"/>
                  </a:solidFill>
                </a:rPr>
                <a:t>LIFE14 NAT/IT/000209 EREMITA</a:t>
              </a: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37E3C5B6-518B-4E90-9051-3D66CF1B1358}" type="datetime1">
              <a:rPr lang="it-IT"/>
              <a:pPr>
                <a:defRPr/>
              </a:pPr>
              <a:t>25/05/2018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304FB1DF-4352-43B6-9C10-A9DB2930C34C}"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9C46435A-4927-49E9-A7B7-8DD2A1D9CDB1}" type="datetime1">
              <a:rPr lang="it-IT"/>
              <a:pPr>
                <a:defRPr/>
              </a:pPr>
              <a:t>25/05/2018</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9191F324-8141-4114-A5E7-FA83952D2B42}"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0F332059-61DC-4F53-85B6-E772B62F6385}" type="datetime1">
              <a:rPr lang="it-IT"/>
              <a:pPr>
                <a:defRPr/>
              </a:pPr>
              <a:t>25/05/2018</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56A89E92-075E-49C8-8B99-7E4D60F920E1}"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4A0825A8-EF36-4E52-80B3-3C63ADE69AD5}" type="datetime1">
              <a:rPr lang="it-IT"/>
              <a:pPr>
                <a:defRPr/>
              </a:pPr>
              <a:t>25/05/2018</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0364B858-8189-44D7-AE10-93328D4066FB}"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8E8CD06D-62C9-406F-9A6E-CA0156B24838}" type="datetime1">
              <a:rPr lang="it-IT"/>
              <a:pPr>
                <a:defRPr/>
              </a:pPr>
              <a:t>25/05/2018</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7FE0549C-804E-409E-A8AD-D048FA69AF55}"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61AD892E-BC10-4B70-837D-E7C242D26B1E}" type="datetime1">
              <a:rPr lang="it-IT"/>
              <a:pPr>
                <a:defRPr/>
              </a:pPr>
              <a:t>25/05/2018</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B609709A-5E25-4ADA-9E4B-3DCEC4B77995}"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A4757797-7789-444F-B744-1F4B1E4D844D}" type="datetime1">
              <a:rPr lang="it-IT"/>
              <a:pPr>
                <a:defRPr/>
              </a:pPr>
              <a:t>25/05/2018</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CAF155CA-E4C8-4B06-9CEA-1FC0CD96DB82}"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it-IT"/>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b="0">
                <a:solidFill>
                  <a:schemeClr val="tx1">
                    <a:tint val="75000"/>
                  </a:schemeClr>
                </a:solidFill>
                <a:latin typeface="+mn-lt"/>
              </a:defRPr>
            </a:lvl1pPr>
          </a:lstStyle>
          <a:p>
            <a:pPr>
              <a:defRPr/>
            </a:pPr>
            <a:fld id="{DA077BEE-A279-4611-B75F-27A2A1F2D17C}" type="datetime1">
              <a:rPr lang="it-IT"/>
              <a:pPr>
                <a:defRPr/>
              </a:pPr>
              <a:t>25/05/2018</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b="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b="0">
                <a:solidFill>
                  <a:schemeClr val="tx1">
                    <a:tint val="75000"/>
                  </a:schemeClr>
                </a:solidFill>
                <a:latin typeface="+mn-lt"/>
              </a:defRPr>
            </a:lvl1pPr>
          </a:lstStyle>
          <a:p>
            <a:pPr>
              <a:defRPr/>
            </a:pPr>
            <a:fld id="{A8CA997C-540E-47B9-BB7A-41D83A68F9A8}"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dt="0"/>
  <p:txStyles>
    <p:titleStyle>
      <a:lvl1pPr algn="ctr" rtl="0" eaLnBrk="0" fontAlgn="base" hangingPunct="0">
        <a:spcBef>
          <a:spcPct val="0"/>
        </a:spcBef>
        <a:spcAft>
          <a:spcPct val="0"/>
        </a:spcAft>
        <a:defRPr sz="2400" kern="1200">
          <a:solidFill>
            <a:schemeClr val="tx1"/>
          </a:solidFill>
          <a:latin typeface="+mj-lt"/>
          <a:ea typeface="+mj-ea"/>
          <a:cs typeface="+mj-cs"/>
        </a:defRPr>
      </a:lvl1pPr>
      <a:lvl2pPr algn="ctr" rtl="0" eaLnBrk="0" fontAlgn="base" hangingPunct="0">
        <a:spcBef>
          <a:spcPct val="0"/>
        </a:spcBef>
        <a:spcAft>
          <a:spcPct val="0"/>
        </a:spcAft>
        <a:defRPr sz="2400">
          <a:solidFill>
            <a:schemeClr val="tx1"/>
          </a:solidFill>
          <a:latin typeface="Calibri" pitchFamily="34" charset="0"/>
        </a:defRPr>
      </a:lvl2pPr>
      <a:lvl3pPr algn="ctr" rtl="0" eaLnBrk="0" fontAlgn="base" hangingPunct="0">
        <a:spcBef>
          <a:spcPct val="0"/>
        </a:spcBef>
        <a:spcAft>
          <a:spcPct val="0"/>
        </a:spcAft>
        <a:defRPr sz="2400">
          <a:solidFill>
            <a:schemeClr val="tx1"/>
          </a:solidFill>
          <a:latin typeface="Calibri" pitchFamily="34" charset="0"/>
        </a:defRPr>
      </a:lvl3pPr>
      <a:lvl4pPr algn="ctr" rtl="0" eaLnBrk="0" fontAlgn="base" hangingPunct="0">
        <a:spcBef>
          <a:spcPct val="0"/>
        </a:spcBef>
        <a:spcAft>
          <a:spcPct val="0"/>
        </a:spcAft>
        <a:defRPr sz="2400">
          <a:solidFill>
            <a:schemeClr val="tx1"/>
          </a:solidFill>
          <a:latin typeface="Calibri" pitchFamily="34" charset="0"/>
        </a:defRPr>
      </a:lvl4pPr>
      <a:lvl5pPr algn="ctr" rtl="0" eaLnBrk="0" fontAlgn="base" hangingPunct="0">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1.emf"/></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 Id="rId5" Type="http://schemas.openxmlformats.org/officeDocument/2006/relationships/image" Target="../media/image65.jpeg"/><Relationship Id="rId4" Type="http://schemas.openxmlformats.org/officeDocument/2006/relationships/image" Target="../media/image64.jpeg"/></Relationships>
</file>

<file path=ppt/slides/_rels/slide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it-IT" sz="1800" b="0">
              <a:solidFill>
                <a:schemeClr val="tx1"/>
              </a:solidFill>
            </a:endParaRPr>
          </a:p>
        </p:txBody>
      </p:sp>
      <p:sp>
        <p:nvSpPr>
          <p:cNvPr id="14338" name="Sottotitolo 12"/>
          <p:cNvSpPr>
            <a:spLocks noGrp="1"/>
          </p:cNvSpPr>
          <p:nvPr>
            <p:ph type="subTitle" idx="1"/>
          </p:nvPr>
        </p:nvSpPr>
        <p:spPr>
          <a:xfrm>
            <a:off x="3707904" y="1556792"/>
            <a:ext cx="5256584" cy="1152128"/>
          </a:xfrm>
        </p:spPr>
        <p:txBody>
          <a:bodyPr>
            <a:normAutofit fontScale="92500" lnSpcReduction="20000"/>
          </a:bodyPr>
          <a:lstStyle/>
          <a:p>
            <a:r>
              <a:rPr lang="it-IT" sz="4000" b="1" dirty="0">
                <a:solidFill>
                  <a:srgbClr val="00823B"/>
                </a:solidFill>
              </a:rPr>
              <a:t>PRESENTAZIONE DEL</a:t>
            </a:r>
          </a:p>
          <a:p>
            <a:r>
              <a:rPr lang="it-IT" sz="4000" b="1" dirty="0">
                <a:solidFill>
                  <a:srgbClr val="00823B"/>
                </a:solidFill>
              </a:rPr>
              <a:t>PROGETTO LIFE EREMITA</a:t>
            </a:r>
          </a:p>
        </p:txBody>
      </p:sp>
      <p:sp>
        <p:nvSpPr>
          <p:cNvPr id="6" name="CasellaDiTesto 5"/>
          <p:cNvSpPr txBox="1"/>
          <p:nvPr/>
        </p:nvSpPr>
        <p:spPr>
          <a:xfrm>
            <a:off x="4049042" y="4509120"/>
            <a:ext cx="4574307" cy="1200329"/>
          </a:xfrm>
          <a:prstGeom prst="rect">
            <a:avLst/>
          </a:prstGeom>
          <a:noFill/>
        </p:spPr>
        <p:txBody>
          <a:bodyPr wrap="square">
            <a:spAutoFit/>
          </a:bodyPr>
          <a:lstStyle/>
          <a:p>
            <a:pPr algn="ctr" fontAlgn="auto">
              <a:spcBef>
                <a:spcPts val="0"/>
              </a:spcBef>
              <a:spcAft>
                <a:spcPts val="0"/>
              </a:spcAft>
              <a:defRPr/>
            </a:pPr>
            <a:r>
              <a:rPr lang="it-IT" sz="1800" b="1" i="1" dirty="0">
                <a:solidFill>
                  <a:srgbClr val="6671B2"/>
                </a:solidFill>
                <a:latin typeface="+mn-lt"/>
                <a:cs typeface="+mn-cs"/>
              </a:rPr>
              <a:t>Monica Palazzini </a:t>
            </a:r>
            <a:r>
              <a:rPr lang="it-IT" sz="1800" b="1" dirty="0">
                <a:solidFill>
                  <a:srgbClr val="6671B2"/>
                </a:solidFill>
                <a:latin typeface="+mn-lt"/>
                <a:cs typeface="+mn-cs"/>
              </a:rPr>
              <a:t> </a:t>
            </a:r>
          </a:p>
          <a:p>
            <a:pPr algn="ctr" fontAlgn="auto">
              <a:spcBef>
                <a:spcPts val="0"/>
              </a:spcBef>
              <a:spcAft>
                <a:spcPts val="0"/>
              </a:spcAft>
              <a:defRPr/>
            </a:pPr>
            <a:r>
              <a:rPr lang="it-IT" sz="1800" b="0" dirty="0">
                <a:solidFill>
                  <a:srgbClr val="6671B2"/>
                </a:solidFill>
                <a:latin typeface="+mn-lt"/>
                <a:cs typeface="+mn-cs"/>
              </a:rPr>
              <a:t>Servizio Aree Protette, Foreste e Sviluppo della Montagna</a:t>
            </a:r>
          </a:p>
          <a:p>
            <a:pPr algn="ctr" fontAlgn="auto">
              <a:spcBef>
                <a:spcPts val="0"/>
              </a:spcBef>
              <a:spcAft>
                <a:spcPts val="0"/>
              </a:spcAft>
              <a:defRPr/>
            </a:pPr>
            <a:r>
              <a:rPr lang="it-IT" sz="1800" dirty="0">
                <a:solidFill>
                  <a:srgbClr val="6671B2"/>
                </a:solidFill>
                <a:latin typeface="+mn-lt"/>
                <a:cs typeface="+mn-cs"/>
              </a:rPr>
              <a:t>Responsabile di progetto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lvl="0" algn="l"/>
            <a:r>
              <a:rPr lang="it-IT" altLang="it-IT" b="1" i="1" dirty="0">
                <a:solidFill>
                  <a:srgbClr val="FFC000"/>
                </a:solidFill>
                <a:latin typeface="Calibri" pitchFamily="34" charset="0"/>
                <a:cs typeface="Arial" pitchFamily="34" charset="0"/>
              </a:rPr>
              <a:t>              </a:t>
            </a:r>
            <a:r>
              <a:rPr lang="it-IT" altLang="it-IT" sz="3600" b="1" i="1" dirty="0" err="1">
                <a:solidFill>
                  <a:srgbClr val="EEC216"/>
                </a:solidFill>
                <a:latin typeface="Calibri" pitchFamily="34" charset="0"/>
                <a:cs typeface="Arial" pitchFamily="34" charset="0"/>
              </a:rPr>
              <a:t>Graphoderus</a:t>
            </a:r>
            <a:r>
              <a:rPr lang="it-IT" altLang="it-IT" sz="3600" b="1" i="1" dirty="0">
                <a:solidFill>
                  <a:srgbClr val="EEC216"/>
                </a:solidFill>
                <a:latin typeface="Calibri" pitchFamily="34" charset="0"/>
                <a:cs typeface="Arial" pitchFamily="34" charset="0"/>
              </a:rPr>
              <a:t> </a:t>
            </a:r>
            <a:r>
              <a:rPr lang="it-IT" altLang="it-IT" sz="3600" b="1" i="1" dirty="0" err="1">
                <a:solidFill>
                  <a:srgbClr val="EEC216"/>
                </a:solidFill>
                <a:latin typeface="Calibri" pitchFamily="34" charset="0"/>
                <a:cs typeface="Arial" pitchFamily="34" charset="0"/>
              </a:rPr>
              <a:t>bilineatus</a:t>
            </a:r>
            <a:br>
              <a:rPr lang="it-IT" altLang="it-IT" sz="3600" dirty="0">
                <a:solidFill>
                  <a:srgbClr val="FFC000"/>
                </a:solidFill>
                <a:latin typeface="Arial" pitchFamily="34" charset="0"/>
                <a:cs typeface="Arial" pitchFamily="34" charset="0"/>
              </a:rPr>
            </a:br>
            <a:endParaRPr lang="it-IT" dirty="0">
              <a:solidFill>
                <a:srgbClr val="FFC000"/>
              </a:solidFill>
            </a:endParaRPr>
          </a:p>
        </p:txBody>
      </p:sp>
      <p:sp>
        <p:nvSpPr>
          <p:cNvPr id="4" name="Segnaposto piè di pagina 3"/>
          <p:cNvSpPr>
            <a:spLocks noGrp="1"/>
          </p:cNvSpPr>
          <p:nvPr>
            <p:ph type="ftr" sz="quarter" idx="11"/>
          </p:nvPr>
        </p:nvSpPr>
        <p:spPr/>
        <p:txBody>
          <a:bodyPr/>
          <a:lstStyle/>
          <a:p>
            <a:pPr>
              <a:defRPr/>
            </a:pPr>
            <a:endParaRPr lang="it-IT"/>
          </a:p>
        </p:txBody>
      </p:sp>
      <p:pic>
        <p:nvPicPr>
          <p:cNvPr id="5" name="Picture 2" descr="C:\Users\Biondi_M\Pictures\DISEGNI fauna minore\invertebrati\tutti\DYTISCIDAE - Graphoderus Bilineatus.jpg"/>
          <p:cNvPicPr>
            <a:picLocks noChangeAspect="1" noChangeArrowheads="1"/>
          </p:cNvPicPr>
          <p:nvPr/>
        </p:nvPicPr>
        <p:blipFill rotWithShape="1">
          <a:blip r:embed="rId2">
            <a:extLst/>
          </a:blip>
          <a:srcRect l="10722" r="31402"/>
          <a:stretch/>
        </p:blipFill>
        <p:spPr bwMode="auto">
          <a:xfrm>
            <a:off x="251521" y="1988839"/>
            <a:ext cx="3168352" cy="3786385"/>
          </a:xfrm>
          <a:prstGeom prst="rect">
            <a:avLst/>
          </a:prstGeom>
          <a:noFill/>
          <a:ln w="9525">
            <a:noFill/>
            <a:miter lim="800000"/>
            <a:headEnd/>
            <a:tailEnd/>
          </a:ln>
          <a:extLst/>
        </p:spPr>
      </p:pic>
      <p:sp>
        <p:nvSpPr>
          <p:cNvPr id="6" name="Text Box 2"/>
          <p:cNvSpPr txBox="1">
            <a:spLocks noChangeArrowheads="1"/>
          </p:cNvSpPr>
          <p:nvPr/>
        </p:nvSpPr>
        <p:spPr bwMode="auto">
          <a:xfrm>
            <a:off x="3923928" y="1196752"/>
            <a:ext cx="4896544" cy="2088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Nome comune</a:t>
            </a:r>
            <a:r>
              <a:rPr kumimoji="0" lang="it-IT" altLang="it-IT" sz="2000" b="0" i="0" u="none" strike="noStrike" cap="none" normalizeH="0" baseline="0" dirty="0">
                <a:ln>
                  <a:noFill/>
                </a:ln>
                <a:solidFill>
                  <a:srgbClr val="000000"/>
                </a:solidFill>
                <a:effectLst/>
                <a:cs typeface="Arial" pitchFamily="34" charset="0"/>
              </a:rPr>
              <a:t>: Ditisco a due fasce.</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Descrizione</a:t>
            </a:r>
            <a:r>
              <a:rPr kumimoji="0" lang="it-IT" altLang="it-IT" sz="2000" b="0" i="0" u="none" strike="noStrike" cap="none" normalizeH="0" baseline="0" dirty="0">
                <a:ln>
                  <a:noFill/>
                </a:ln>
                <a:solidFill>
                  <a:srgbClr val="000000"/>
                </a:solidFill>
                <a:effectLst/>
                <a:cs typeface="Arial" pitchFamily="34" charset="0"/>
              </a:rPr>
              <a:t>: coleottero acquatico predatore attivo tutto l'anno con lunghezza tra 1,4 e 1,6 cm. Corpo ovale, largo e appiattito; nella parte superiore del torace ha due fasce nere inframezzate da una larga fascia gialla, le elitre sono nere uniformemente marmorizzate.</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Segni particolari: </a:t>
            </a:r>
            <a:r>
              <a:rPr kumimoji="0" lang="it-IT" altLang="it-IT" sz="2000" b="0" i="0" u="none" strike="noStrike" cap="none" normalizeH="0" baseline="0" dirty="0">
                <a:ln>
                  <a:noFill/>
                </a:ln>
                <a:solidFill>
                  <a:srgbClr val="000000"/>
                </a:solidFill>
                <a:effectLst/>
                <a:cs typeface="Arial" pitchFamily="34" charset="0"/>
              </a:rPr>
              <a:t>lati delle elitre percorsi da un’espansione che donano un aspetto particolarmente largo all’insetto così da apparire provvisto di una sorta di carena ai due lati.</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Habitat: </a:t>
            </a:r>
            <a:r>
              <a:rPr kumimoji="0" lang="it-IT" altLang="it-IT" sz="2000" b="0" i="0" u="none" strike="noStrike" cap="none" normalizeH="0" baseline="0" dirty="0">
                <a:ln>
                  <a:noFill/>
                </a:ln>
                <a:solidFill>
                  <a:srgbClr val="000000"/>
                </a:solidFill>
                <a:effectLst/>
                <a:cs typeface="Arial" pitchFamily="34" charset="0"/>
              </a:rPr>
              <a:t>in Appennino preferibilmente in grandi stagni e laghi con acque limpide e profonde, ricchi di vegetazione ripariale ed anche torbiere.</a:t>
            </a:r>
            <a:endParaRPr kumimoji="0" lang="it-IT" altLang="it-IT" sz="2000" b="0" i="0" u="none" strike="noStrike" cap="none" normalizeH="0" baseline="0" dirty="0">
              <a:ln>
                <a:noFill/>
              </a:ln>
              <a:solidFill>
                <a:schemeClr val="tx1"/>
              </a:solidFill>
              <a:effectLst/>
              <a:latin typeface="Arial" pitchFamily="34" charset="0"/>
              <a:cs typeface="Arial" pitchFamily="34" charset="0"/>
            </a:endParaRPr>
          </a:p>
        </p:txBody>
      </p:sp>
      <p:sp>
        <p:nvSpPr>
          <p:cNvPr id="7" name="Text Box 3"/>
          <p:cNvSpPr txBox="1">
            <a:spLocks noChangeArrowheads="1"/>
          </p:cNvSpPr>
          <p:nvPr/>
        </p:nvSpPr>
        <p:spPr bwMode="auto">
          <a:xfrm>
            <a:off x="4213994" y="1710010"/>
            <a:ext cx="3276600" cy="209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pic>
        <p:nvPicPr>
          <p:cNvPr id="5124" name="Picture 4" descr="logo_ERemita_04-2-3"/>
          <p:cNvPicPr>
            <a:picLocks noChangeAspect="1" noChangeArrowheads="1"/>
          </p:cNvPicPr>
          <p:nvPr/>
        </p:nvPicPr>
        <p:blipFill>
          <a:blip r:embed="rId3">
            <a:extLst>
              <a:ext uri="{28A0092B-C50C-407E-A947-70E740481C1C}">
                <a14:useLocalDpi xmlns:a14="http://schemas.microsoft.com/office/drawing/2010/main" val="0"/>
              </a:ext>
            </a:extLst>
          </a:blip>
          <a:srcRect l="14540" t="47998" r="68275"/>
          <a:stretch>
            <a:fillRect/>
          </a:stretch>
        </p:blipFill>
        <p:spPr bwMode="auto">
          <a:xfrm>
            <a:off x="251520" y="28228"/>
            <a:ext cx="1224136" cy="11098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810715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404664"/>
            <a:ext cx="8229600" cy="1143000"/>
          </a:xfrm>
        </p:spPr>
        <p:txBody>
          <a:bodyPr/>
          <a:lstStyle/>
          <a:p>
            <a:pPr lvl="0"/>
            <a:br>
              <a:rPr lang="it-IT" altLang="it-IT" sz="3600" b="1" i="1" dirty="0">
                <a:solidFill>
                  <a:srgbClr val="53A044"/>
                </a:solidFill>
                <a:latin typeface="Calibri" pitchFamily="34" charset="0"/>
                <a:cs typeface="Arial" pitchFamily="34" charset="0"/>
              </a:rPr>
            </a:br>
            <a:r>
              <a:rPr lang="it-IT" altLang="it-IT" sz="3600" b="1" i="1" dirty="0">
                <a:solidFill>
                  <a:srgbClr val="53A044"/>
                </a:solidFill>
                <a:latin typeface="Calibri" pitchFamily="34" charset="0"/>
                <a:cs typeface="Arial" pitchFamily="34" charset="0"/>
              </a:rPr>
              <a:t> </a:t>
            </a:r>
            <a:r>
              <a:rPr lang="it-IT" altLang="it-IT" sz="3600" b="1" i="1" dirty="0" err="1">
                <a:solidFill>
                  <a:srgbClr val="53A044"/>
                </a:solidFill>
                <a:latin typeface="Calibri" pitchFamily="34" charset="0"/>
                <a:cs typeface="Arial" pitchFamily="34" charset="0"/>
              </a:rPr>
              <a:t>Coenagrion</a:t>
            </a:r>
            <a:r>
              <a:rPr lang="it-IT" altLang="it-IT" sz="3600" b="1" i="1" dirty="0">
                <a:solidFill>
                  <a:srgbClr val="53A044"/>
                </a:solidFill>
                <a:latin typeface="Calibri" pitchFamily="34" charset="0"/>
                <a:cs typeface="Arial" pitchFamily="34" charset="0"/>
              </a:rPr>
              <a:t> mercuriale </a:t>
            </a:r>
            <a:r>
              <a:rPr lang="it-IT" altLang="it-IT" sz="3600" b="1" i="1" dirty="0" err="1">
                <a:solidFill>
                  <a:srgbClr val="53A044"/>
                </a:solidFill>
                <a:cs typeface="Arial" pitchFamily="34" charset="0"/>
              </a:rPr>
              <a:t>castellanii</a:t>
            </a:r>
            <a:br>
              <a:rPr lang="it-IT" altLang="it-IT" sz="3600" dirty="0">
                <a:solidFill>
                  <a:srgbClr val="53A044"/>
                </a:solidFill>
                <a:latin typeface="Arial" pitchFamily="34" charset="0"/>
                <a:cs typeface="Arial" pitchFamily="34" charset="0"/>
              </a:rPr>
            </a:br>
            <a:endParaRPr lang="it-IT" sz="3600" dirty="0"/>
          </a:p>
        </p:txBody>
      </p:sp>
      <p:sp>
        <p:nvSpPr>
          <p:cNvPr id="3" name="Segnaposto contenuto 2"/>
          <p:cNvSpPr>
            <a:spLocks noGrp="1"/>
          </p:cNvSpPr>
          <p:nvPr>
            <p:ph idx="1"/>
          </p:nvPr>
        </p:nvSpPr>
        <p:spPr>
          <a:xfrm>
            <a:off x="3779912" y="1628800"/>
            <a:ext cx="5184576" cy="4525963"/>
          </a:xfrm>
        </p:spPr>
        <p:txBody>
          <a:bodyPr/>
          <a:lstStyle/>
          <a:p>
            <a:pPr marL="0" indent="0">
              <a:buNone/>
            </a:pPr>
            <a:r>
              <a:rPr lang="it-IT" sz="2000" b="1" dirty="0"/>
              <a:t>Nome comune: </a:t>
            </a:r>
            <a:r>
              <a:rPr lang="it-IT" sz="2000" dirty="0"/>
              <a:t>Damigella di Mercurio italiana. </a:t>
            </a:r>
          </a:p>
          <a:p>
            <a:pPr marL="0" indent="0">
              <a:buNone/>
            </a:pPr>
            <a:r>
              <a:rPr lang="it-IT" sz="2000" b="1" dirty="0"/>
              <a:t>Descrizione</a:t>
            </a:r>
            <a:r>
              <a:rPr lang="it-IT" sz="2000" dirty="0"/>
              <a:t>: piccola libellula attiva tra aprile e agosto, con lunghezza compresa tra 2,7 e 3,1 cm e apertura alare tra 2,5 e 4,0 cm. Corpo esile di un bel azzurro vivo con disegni neri.</a:t>
            </a:r>
          </a:p>
          <a:p>
            <a:pPr marL="0" indent="0">
              <a:buNone/>
            </a:pPr>
            <a:r>
              <a:rPr lang="it-IT" sz="2000" b="1" dirty="0"/>
              <a:t>Segni particolari: </a:t>
            </a:r>
            <a:r>
              <a:rPr lang="it-IT" sz="2000" dirty="0"/>
              <a:t>il termine specifico mercuriale deriva dalla forma a elmo di Mercurio, dio della mitologia greco-romana, del disegno nero sul secondo segmento addominale.</a:t>
            </a:r>
          </a:p>
          <a:p>
            <a:pPr marL="0" indent="0">
              <a:buNone/>
            </a:pPr>
            <a:r>
              <a:rPr lang="it-IT" sz="2000" b="1" dirty="0"/>
              <a:t>Habitat: </a:t>
            </a:r>
            <a:r>
              <a:rPr lang="it-IT" sz="2000" dirty="0"/>
              <a:t>nel basso Appennino in piccoli corsi d’acqua assolati con ricca vegetazione, come ruscelli a corrente moderata con acqua sempre presente e risorgive.</a:t>
            </a:r>
          </a:p>
          <a:p>
            <a:pPr marL="0" indent="0">
              <a:buNone/>
            </a:pPr>
            <a:endParaRPr lang="it-IT" sz="2000" dirty="0"/>
          </a:p>
        </p:txBody>
      </p:sp>
      <p:sp>
        <p:nvSpPr>
          <p:cNvPr id="4" name="Segnaposto piè di pagina 3"/>
          <p:cNvSpPr>
            <a:spLocks noGrp="1"/>
          </p:cNvSpPr>
          <p:nvPr>
            <p:ph type="ftr" sz="quarter" idx="11"/>
          </p:nvPr>
        </p:nvSpPr>
        <p:spPr/>
        <p:txBody>
          <a:bodyPr/>
          <a:lstStyle/>
          <a:p>
            <a:pPr>
              <a:defRPr/>
            </a:pPr>
            <a:endParaRPr lang="it-IT"/>
          </a:p>
        </p:txBody>
      </p:sp>
      <p:pic>
        <p:nvPicPr>
          <p:cNvPr id="5" name="Picture 2" descr="C:\Users\Biondi_M\Pictures\DISEGNI fauna minore\invertebrati\tutti\INSECTA ODONATA - Coenagrion mercuriale castellanii.jpg"/>
          <p:cNvPicPr>
            <a:picLocks noChangeAspect="1" noChangeArrowheads="1"/>
          </p:cNvPicPr>
          <p:nvPr/>
        </p:nvPicPr>
        <p:blipFill>
          <a:blip r:embed="rId2">
            <a:extLst/>
          </a:blip>
          <a:srcRect t="8559" b="8559"/>
          <a:stretch>
            <a:fillRect/>
          </a:stretch>
        </p:blipFill>
        <p:spPr bwMode="auto">
          <a:xfrm>
            <a:off x="-252536" y="1700808"/>
            <a:ext cx="3960440" cy="3960440"/>
          </a:xfrm>
          <a:prstGeom prst="rect">
            <a:avLst/>
          </a:prstGeom>
          <a:noFill/>
          <a:ln w="9525">
            <a:noFill/>
            <a:miter lim="800000"/>
            <a:headEnd/>
            <a:tailEnd/>
          </a:ln>
          <a:extLst/>
        </p:spPr>
      </p:pic>
      <p:sp>
        <p:nvSpPr>
          <p:cNvPr id="6" name="Text Box 2"/>
          <p:cNvSpPr txBox="1">
            <a:spLocks noChangeArrowheads="1"/>
          </p:cNvSpPr>
          <p:nvPr/>
        </p:nvSpPr>
        <p:spPr bwMode="auto">
          <a:xfrm>
            <a:off x="1923256" y="-104775"/>
            <a:ext cx="3276600" cy="209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rgbClr val="53A044"/>
              </a:solidFill>
              <a:effectLst/>
              <a:latin typeface="Arial" pitchFamily="34" charset="0"/>
              <a:cs typeface="Arial" pitchFamily="34" charset="0"/>
            </a:endParaRPr>
          </a:p>
        </p:txBody>
      </p:sp>
      <p:pic>
        <p:nvPicPr>
          <p:cNvPr id="8195" name="Picture 3" descr="logo_ERemita_04-2-3"/>
          <p:cNvPicPr>
            <a:picLocks noChangeAspect="1" noChangeArrowheads="1"/>
          </p:cNvPicPr>
          <p:nvPr/>
        </p:nvPicPr>
        <p:blipFill>
          <a:blip r:embed="rId3">
            <a:extLst>
              <a:ext uri="{28A0092B-C50C-407E-A947-70E740481C1C}">
                <a14:useLocalDpi xmlns:a14="http://schemas.microsoft.com/office/drawing/2010/main" val="0"/>
              </a:ext>
            </a:extLst>
          </a:blip>
          <a:srcRect t="48705" r="85008"/>
          <a:stretch>
            <a:fillRect/>
          </a:stretch>
        </p:blipFill>
        <p:spPr bwMode="auto">
          <a:xfrm>
            <a:off x="251520" y="332656"/>
            <a:ext cx="1125424" cy="1152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34299120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29E5B931-741C-4F21-8BE1-698A440E440E}"/>
              </a:ext>
            </a:extLst>
          </p:cNvPr>
          <p:cNvSpPr>
            <a:spLocks/>
          </p:cNvSpPr>
          <p:nvPr/>
        </p:nvSpPr>
        <p:spPr bwMode="auto">
          <a:xfrm>
            <a:off x="-413754" y="215635"/>
            <a:ext cx="8134068" cy="811262"/>
          </a:xfrm>
          <a:prstGeom prst="rect">
            <a:avLst/>
          </a:prstGeom>
          <a:noFill/>
          <a:ln w="9525">
            <a:noFill/>
            <a:miter lim="800000"/>
            <a:headEnd/>
            <a:tailEnd/>
          </a:ln>
        </p:spPr>
        <p:txBody>
          <a:bodyPr anchor="ctr"/>
          <a:lstStyle/>
          <a:p>
            <a:pPr algn="ctr">
              <a:lnSpc>
                <a:spcPct val="90000"/>
              </a:lnSpc>
            </a:pPr>
            <a:r>
              <a:rPr lang="en-US" sz="3500" b="1" dirty="0">
                <a:solidFill>
                  <a:srgbClr val="6671B2"/>
                </a:solidFill>
                <a:latin typeface="Calibri" pitchFamily="34" charset="0"/>
              </a:rPr>
              <a:t>HABITAT - lentic and lotic waters</a:t>
            </a:r>
            <a:endParaRPr lang="it-IT" sz="3500" b="1" dirty="0">
              <a:solidFill>
                <a:srgbClr val="6671B2"/>
              </a:solidFill>
              <a:latin typeface="Calibri" pitchFamily="34" charset="0"/>
            </a:endParaRPr>
          </a:p>
        </p:txBody>
      </p:sp>
      <p:pic>
        <p:nvPicPr>
          <p:cNvPr id="6" name="Immagine 5">
            <a:extLst>
              <a:ext uri="{FF2B5EF4-FFF2-40B4-BE49-F238E27FC236}">
                <a16:creationId xmlns:a16="http://schemas.microsoft.com/office/drawing/2014/main" id="{30DEDD13-AE0A-4C98-A459-A472DC11CB9A}"/>
              </a:ext>
            </a:extLst>
          </p:cNvPr>
          <p:cNvPicPr>
            <a:picLocks noChangeAspect="1"/>
          </p:cNvPicPr>
          <p:nvPr/>
        </p:nvPicPr>
        <p:blipFill rotWithShape="1">
          <a:blip r:embed="rId3" cstate="print">
            <a:extLst/>
          </a:blip>
          <a:srcRect l="20075" r="24801"/>
          <a:stretch/>
        </p:blipFill>
        <p:spPr>
          <a:xfrm>
            <a:off x="565483" y="1255998"/>
            <a:ext cx="3477127" cy="39296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Segnaposto contenuto 2">
            <a:extLst>
              <a:ext uri="{FF2B5EF4-FFF2-40B4-BE49-F238E27FC236}">
                <a16:creationId xmlns:a16="http://schemas.microsoft.com/office/drawing/2014/main" id="{9A01E8D1-CAF9-4340-90C6-028EB6A80689}"/>
              </a:ext>
            </a:extLst>
          </p:cNvPr>
          <p:cNvSpPr>
            <a:spLocks/>
          </p:cNvSpPr>
          <p:nvPr/>
        </p:nvSpPr>
        <p:spPr bwMode="auto">
          <a:xfrm>
            <a:off x="4356100" y="1354138"/>
            <a:ext cx="4537075" cy="4525962"/>
          </a:xfrm>
          <a:prstGeom prst="rect">
            <a:avLst/>
          </a:prstGeom>
          <a:noFill/>
          <a:ln w="9525">
            <a:noFill/>
            <a:miter lim="800000"/>
            <a:headEnd/>
            <a:tailEnd/>
          </a:ln>
        </p:spPr>
        <p:txBody>
          <a:bodyPr/>
          <a:lstStyle/>
          <a:p>
            <a:pPr marL="228600" indent="-228600">
              <a:lnSpc>
                <a:spcPct val="90000"/>
              </a:lnSpc>
              <a:spcBef>
                <a:spcPts val="1000"/>
              </a:spcBef>
              <a:buFont typeface="Arial" charset="0"/>
              <a:buChar char="•"/>
            </a:pPr>
            <a:r>
              <a:rPr lang="it-IT" altLang="it-IT" sz="2400" b="1" i="1" dirty="0" err="1">
                <a:solidFill>
                  <a:srgbClr val="EEC216"/>
                </a:solidFill>
                <a:latin typeface="Calibri" pitchFamily="34" charset="0"/>
                <a:cs typeface="Arial" charset="0"/>
              </a:rPr>
              <a:t>Graphoderus</a:t>
            </a:r>
            <a:r>
              <a:rPr lang="it-IT" altLang="it-IT" sz="2400" b="1" i="1" dirty="0">
                <a:solidFill>
                  <a:srgbClr val="EEC216"/>
                </a:solidFill>
                <a:latin typeface="Calibri" pitchFamily="34" charset="0"/>
                <a:cs typeface="Arial" charset="0"/>
              </a:rPr>
              <a:t> </a:t>
            </a:r>
            <a:r>
              <a:rPr lang="it-IT" altLang="it-IT" sz="2400" b="1" i="1" dirty="0" err="1">
                <a:solidFill>
                  <a:srgbClr val="EEC216"/>
                </a:solidFill>
                <a:latin typeface="Calibri" pitchFamily="34" charset="0"/>
                <a:cs typeface="Arial" charset="0"/>
              </a:rPr>
              <a:t>bilineatus</a:t>
            </a:r>
            <a:r>
              <a:rPr lang="it-IT" altLang="it-IT" sz="2400" b="1" i="1" dirty="0">
                <a:solidFill>
                  <a:srgbClr val="EEC216"/>
                </a:solidFill>
                <a:latin typeface="Calibri" pitchFamily="34" charset="0"/>
                <a:cs typeface="Arial" charset="0"/>
              </a:rPr>
              <a:t> </a:t>
            </a:r>
            <a:r>
              <a:rPr lang="it-IT" altLang="it-IT" sz="2400" b="1" i="1" dirty="0">
                <a:solidFill>
                  <a:srgbClr val="404040"/>
                </a:solidFill>
                <a:latin typeface="Calibri" pitchFamily="34" charset="0"/>
                <a:cs typeface="Arial" charset="0"/>
              </a:rPr>
              <a:t>: </a:t>
            </a:r>
            <a:br>
              <a:rPr lang="it-IT" altLang="it-IT" sz="2400" b="1" i="1" dirty="0">
                <a:solidFill>
                  <a:srgbClr val="404040"/>
                </a:solidFill>
                <a:latin typeface="Calibri" pitchFamily="34" charset="0"/>
                <a:cs typeface="Arial" charset="0"/>
              </a:rPr>
            </a:br>
            <a:r>
              <a:rPr lang="en-US" altLang="it-IT" sz="2400" b="1" dirty="0">
                <a:solidFill>
                  <a:srgbClr val="404040"/>
                </a:solidFill>
                <a:latin typeface="Calibri" pitchFamily="34" charset="0"/>
              </a:rPr>
              <a:t>Large ponds or small perennial lakes of various types.  Including clean and clear water forest peats.</a:t>
            </a:r>
            <a:endParaRPr lang="it-IT" altLang="it-IT" sz="2400" b="1" dirty="0">
              <a:solidFill>
                <a:srgbClr val="404040"/>
              </a:solidFill>
              <a:latin typeface="Calibri" pitchFamily="34" charset="0"/>
            </a:endParaRPr>
          </a:p>
          <a:p>
            <a:pPr marL="228600" indent="-228600">
              <a:lnSpc>
                <a:spcPct val="90000"/>
              </a:lnSpc>
              <a:spcBef>
                <a:spcPts val="1000"/>
              </a:spcBef>
              <a:buFont typeface="Arial" charset="0"/>
              <a:buChar char="•"/>
            </a:pPr>
            <a:endParaRPr lang="it-IT" altLang="it-IT" sz="2400" b="1" i="1" dirty="0">
              <a:solidFill>
                <a:srgbClr val="53A044"/>
              </a:solidFill>
              <a:latin typeface="Calibri" pitchFamily="34" charset="0"/>
              <a:cs typeface="Arial" charset="0"/>
            </a:endParaRPr>
          </a:p>
          <a:p>
            <a:pPr marL="228600" indent="-228600">
              <a:lnSpc>
                <a:spcPct val="90000"/>
              </a:lnSpc>
              <a:spcBef>
                <a:spcPts val="1000"/>
              </a:spcBef>
              <a:buFont typeface="Arial" charset="0"/>
              <a:buChar char="•"/>
            </a:pPr>
            <a:r>
              <a:rPr lang="it-IT" altLang="it-IT" sz="2400" b="1" i="1" dirty="0" err="1">
                <a:solidFill>
                  <a:srgbClr val="53A044"/>
                </a:solidFill>
                <a:latin typeface="Calibri" pitchFamily="34" charset="0"/>
                <a:cs typeface="Arial" charset="0"/>
              </a:rPr>
              <a:t>Coenagrion</a:t>
            </a:r>
            <a:r>
              <a:rPr lang="it-IT" altLang="it-IT" sz="2400" b="1" i="1" dirty="0">
                <a:solidFill>
                  <a:srgbClr val="53A044"/>
                </a:solidFill>
                <a:latin typeface="Calibri" pitchFamily="34" charset="0"/>
                <a:cs typeface="Arial" charset="0"/>
              </a:rPr>
              <a:t> mercuriale </a:t>
            </a:r>
            <a:r>
              <a:rPr lang="it-IT" altLang="it-IT" sz="2400" b="1" i="1" dirty="0">
                <a:solidFill>
                  <a:srgbClr val="404040"/>
                </a:solidFill>
                <a:latin typeface="Calibri" pitchFamily="34" charset="0"/>
                <a:cs typeface="Arial" charset="0"/>
              </a:rPr>
              <a:t>: </a:t>
            </a:r>
            <a:br>
              <a:rPr lang="it-IT" altLang="it-IT" sz="2400" b="1" i="1" dirty="0">
                <a:solidFill>
                  <a:srgbClr val="404040"/>
                </a:solidFill>
                <a:latin typeface="Calibri" pitchFamily="34" charset="0"/>
                <a:cs typeface="Arial" charset="0"/>
              </a:rPr>
            </a:br>
            <a:r>
              <a:rPr lang="en-US" altLang="it-IT" sz="2400" b="1" dirty="0">
                <a:solidFill>
                  <a:srgbClr val="404040"/>
                </a:solidFill>
                <a:latin typeface="Calibri" pitchFamily="34" charset="0"/>
              </a:rPr>
              <a:t>spawning sites require abundant riparian vegetation: clear  water streams surrounded by at least 50 </a:t>
            </a:r>
            <a:r>
              <a:rPr lang="en-US" altLang="it-IT" sz="2400" b="1" dirty="0" err="1">
                <a:solidFill>
                  <a:srgbClr val="404040"/>
                </a:solidFill>
                <a:latin typeface="Calibri" pitchFamily="34" charset="0"/>
              </a:rPr>
              <a:t>metres</a:t>
            </a:r>
            <a:r>
              <a:rPr lang="en-US" altLang="it-IT" sz="2400" b="1" dirty="0">
                <a:solidFill>
                  <a:srgbClr val="404040"/>
                </a:solidFill>
                <a:latin typeface="Calibri" pitchFamily="34" charset="0"/>
              </a:rPr>
              <a:t> of natural grasslands.</a:t>
            </a:r>
            <a:endParaRPr lang="it-IT" sz="2400" dirty="0">
              <a:latin typeface="Calibri" pitchFamily="34" charset="0"/>
            </a:endParaRPr>
          </a:p>
        </p:txBody>
      </p:sp>
    </p:spTree>
    <p:extLst>
      <p:ext uri="{BB962C8B-B14F-4D97-AF65-F5344CB8AC3E}">
        <p14:creationId xmlns:p14="http://schemas.microsoft.com/office/powerpoint/2010/main" val="513962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l"/>
            <a:r>
              <a:rPr lang="it-IT" sz="3600" b="1" dirty="0">
                <a:solidFill>
                  <a:srgbClr val="6671B2"/>
                </a:solidFill>
              </a:rPr>
              <a:t>OBIETTIVI DEL PROGETTO</a:t>
            </a:r>
            <a:br>
              <a:rPr lang="it-IT" sz="1800" dirty="0"/>
            </a:br>
            <a:endParaRPr lang="it-IT" dirty="0"/>
          </a:p>
        </p:txBody>
      </p:sp>
      <p:sp>
        <p:nvSpPr>
          <p:cNvPr id="3" name="Segnaposto contenuto 2"/>
          <p:cNvSpPr>
            <a:spLocks noGrp="1"/>
          </p:cNvSpPr>
          <p:nvPr>
            <p:ph idx="1"/>
          </p:nvPr>
        </p:nvSpPr>
        <p:spPr>
          <a:xfrm>
            <a:off x="2992040" y="1052736"/>
            <a:ext cx="5705104" cy="4525963"/>
          </a:xfrm>
        </p:spPr>
        <p:txBody>
          <a:bodyPr/>
          <a:lstStyle/>
          <a:p>
            <a:pPr marL="0" indent="0" algn="just">
              <a:buNone/>
            </a:pPr>
            <a:r>
              <a:rPr lang="it-IT" sz="2400" b="1" dirty="0"/>
              <a:t>L'obiettivo generale sarà perseguito tramite la realizzazione di azioni concrete e integrate su base regionale.</a:t>
            </a:r>
          </a:p>
          <a:p>
            <a:pPr marL="0" indent="0" algn="just">
              <a:buNone/>
            </a:pPr>
            <a:endParaRPr lang="it-IT" sz="2400" b="1" dirty="0"/>
          </a:p>
          <a:p>
            <a:pPr marL="0" indent="0" algn="just">
              <a:buNone/>
            </a:pPr>
            <a:r>
              <a:rPr lang="it-IT" sz="2400" b="1" dirty="0"/>
              <a:t> Alcune azioni avranno carattere sperimentale perché mai tentate prima d'ora in Italia.</a:t>
            </a:r>
          </a:p>
          <a:p>
            <a:pPr marL="0" indent="0" algn="just">
              <a:buNone/>
            </a:pPr>
            <a:endParaRPr lang="it-IT" sz="2400" b="1" dirty="0"/>
          </a:p>
          <a:p>
            <a:pPr marL="0" indent="0" algn="just">
              <a:buNone/>
            </a:pPr>
            <a:r>
              <a:rPr lang="it-IT" sz="2400" b="1" dirty="0"/>
              <a:t> Le azioni agiranno anche sul contesto socio-economico dell'area di progetto, poiché una delle principali minacce identificate è essenzialmente la gestione degli habitat delle specie di progetto.</a:t>
            </a:r>
            <a:endParaRPr lang="it-IT" dirty="0"/>
          </a:p>
        </p:txBody>
      </p:sp>
      <p:sp>
        <p:nvSpPr>
          <p:cNvPr id="4" name="Segnaposto piè di pagina 3"/>
          <p:cNvSpPr>
            <a:spLocks noGrp="1"/>
          </p:cNvSpPr>
          <p:nvPr>
            <p:ph type="ftr" sz="quarter" idx="11"/>
          </p:nvPr>
        </p:nvSpPr>
        <p:spPr/>
        <p:txBody>
          <a:bodyPr/>
          <a:lstStyle/>
          <a:p>
            <a:pPr>
              <a:defRPr/>
            </a:pPr>
            <a:endParaRPr lang="it-IT"/>
          </a:p>
        </p:txBody>
      </p:sp>
      <p:pic>
        <p:nvPicPr>
          <p:cNvPr id="9218" name="Picture 2" descr="C:\Users\Biondi_M\Documents\A_documenti-lavoro\LIFE\LIFE_EREMITA\2016\sito-logo\foto-loghi\search-1013911_960_7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59" y="1264542"/>
            <a:ext cx="2380481" cy="23804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16477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l"/>
            <a:r>
              <a:rPr lang="it-IT" sz="3600" b="1" dirty="0">
                <a:solidFill>
                  <a:srgbClr val="6671B2"/>
                </a:solidFill>
              </a:rPr>
              <a:t>FATTORI DI MINACCIA</a:t>
            </a:r>
            <a:br>
              <a:rPr lang="it-IT" sz="1800" dirty="0"/>
            </a:br>
            <a:endParaRPr lang="it-IT" dirty="0"/>
          </a:p>
        </p:txBody>
      </p:sp>
      <p:sp>
        <p:nvSpPr>
          <p:cNvPr id="3" name="Segnaposto contenuto 2"/>
          <p:cNvSpPr>
            <a:spLocks noGrp="1"/>
          </p:cNvSpPr>
          <p:nvPr>
            <p:ph idx="1"/>
          </p:nvPr>
        </p:nvSpPr>
        <p:spPr>
          <a:xfrm>
            <a:off x="467544" y="1340768"/>
            <a:ext cx="4824536" cy="4525963"/>
          </a:xfrm>
        </p:spPr>
        <p:txBody>
          <a:bodyPr/>
          <a:lstStyle/>
          <a:p>
            <a:pPr>
              <a:buClr>
                <a:schemeClr val="accent3"/>
              </a:buClr>
              <a:buNone/>
              <a:defRPr/>
            </a:pPr>
            <a:r>
              <a:rPr lang="it-IT" sz="2500" dirty="0"/>
              <a:t>1. </a:t>
            </a:r>
            <a:r>
              <a:rPr lang="it-IT" sz="2500" b="1" dirty="0"/>
              <a:t>riduzione dell’habitat delle specie target di progetto (alberi habitat, habitat di acque lentiche e lotiche) o loro alterazione</a:t>
            </a:r>
          </a:p>
          <a:p>
            <a:pPr>
              <a:buClr>
                <a:schemeClr val="accent3"/>
              </a:buClr>
              <a:buNone/>
              <a:defRPr/>
            </a:pPr>
            <a:endParaRPr lang="it-IT" sz="2500" b="1" dirty="0"/>
          </a:p>
          <a:p>
            <a:pPr>
              <a:buClr>
                <a:schemeClr val="accent3"/>
              </a:buClr>
              <a:buNone/>
              <a:defRPr/>
            </a:pPr>
            <a:r>
              <a:rPr lang="it-IT" sz="2500" b="1" dirty="0"/>
              <a:t>2. eccessivo isolamento delle popolazioni relitte e residuali</a:t>
            </a:r>
          </a:p>
          <a:p>
            <a:pPr>
              <a:buClr>
                <a:schemeClr val="accent3"/>
              </a:buClr>
              <a:buNone/>
              <a:defRPr/>
            </a:pPr>
            <a:endParaRPr lang="it-IT" sz="2500" b="1" dirty="0"/>
          </a:p>
          <a:p>
            <a:pPr>
              <a:buClr>
                <a:schemeClr val="accent3"/>
              </a:buClr>
              <a:buNone/>
              <a:defRPr/>
            </a:pPr>
            <a:r>
              <a:rPr lang="it-IT" sz="2500" b="1" dirty="0"/>
              <a:t>3. estinzione locale delle popolazioni residuali</a:t>
            </a:r>
          </a:p>
          <a:p>
            <a:endParaRPr lang="it-IT" sz="2500" dirty="0"/>
          </a:p>
        </p:txBody>
      </p:sp>
      <p:sp>
        <p:nvSpPr>
          <p:cNvPr id="4" name="Segnaposto piè di pagina 3"/>
          <p:cNvSpPr>
            <a:spLocks noGrp="1"/>
          </p:cNvSpPr>
          <p:nvPr>
            <p:ph type="ftr" sz="quarter" idx="11"/>
          </p:nvPr>
        </p:nvSpPr>
        <p:spPr/>
        <p:txBody>
          <a:bodyPr/>
          <a:lstStyle/>
          <a:p>
            <a:pPr>
              <a:defRPr/>
            </a:pPr>
            <a:endParaRPr lang="it-IT"/>
          </a:p>
        </p:txBody>
      </p:sp>
      <p:pic>
        <p:nvPicPr>
          <p:cNvPr id="5" name="Picture 9"/>
          <p:cNvPicPr>
            <a:picLocks noChangeAspect="1"/>
          </p:cNvPicPr>
          <p:nvPr/>
        </p:nvPicPr>
        <p:blipFill rotWithShape="1">
          <a:blip r:embed="rId2"/>
          <a:srcRect l="11721"/>
          <a:stretch/>
        </p:blipFill>
        <p:spPr>
          <a:xfrm>
            <a:off x="5489029" y="1196752"/>
            <a:ext cx="3413125" cy="4681537"/>
          </a:xfrm>
          <a:prstGeom prst="rect">
            <a:avLst/>
          </a:prstGeom>
          <a:ln w="38100">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968718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0"/>
            <a:ext cx="8229600" cy="1143000"/>
          </a:xfrm>
        </p:spPr>
        <p:txBody>
          <a:bodyPr/>
          <a:lstStyle/>
          <a:p>
            <a:pPr algn="l"/>
            <a:r>
              <a:rPr lang="it-IT" sz="3600" b="1" dirty="0">
                <a:solidFill>
                  <a:srgbClr val="6671B2"/>
                </a:solidFill>
              </a:rPr>
              <a:t>OBIETTIVI SPECIFICI DELLE AZIONI</a:t>
            </a:r>
            <a:endParaRPr lang="it-IT" sz="3600" dirty="0"/>
          </a:p>
        </p:txBody>
      </p:sp>
      <p:sp>
        <p:nvSpPr>
          <p:cNvPr id="3" name="Segnaposto contenuto 2"/>
          <p:cNvSpPr>
            <a:spLocks noGrp="1"/>
          </p:cNvSpPr>
          <p:nvPr>
            <p:ph idx="1"/>
          </p:nvPr>
        </p:nvSpPr>
        <p:spPr>
          <a:xfrm>
            <a:off x="395536" y="1340768"/>
            <a:ext cx="8229600" cy="4525963"/>
          </a:xfrm>
        </p:spPr>
        <p:txBody>
          <a:bodyPr/>
          <a:lstStyle/>
          <a:p>
            <a:pPr marL="502920" indent="-457200">
              <a:buClr>
                <a:schemeClr val="accent3"/>
              </a:buClr>
              <a:buFont typeface="Arial" panose="020B0604020202020204" pitchFamily="34" charset="0"/>
              <a:buChar char="•"/>
              <a:defRPr/>
            </a:pPr>
            <a:r>
              <a:rPr lang="it-IT" sz="2400" b="1" dirty="0"/>
              <a:t>Incrementare le conoscenze inerenti la presenza/assenza, distribuzione e abbondanza delle sub-popolazioni residuali delle specie target nell'area di progetto</a:t>
            </a:r>
          </a:p>
          <a:p>
            <a:pPr marL="502920" indent="-457200">
              <a:buClr>
                <a:schemeClr val="accent3"/>
              </a:buClr>
              <a:buFont typeface="Arial" panose="020B0604020202020204" pitchFamily="34" charset="0"/>
              <a:buChar char="•"/>
              <a:defRPr/>
            </a:pPr>
            <a:endParaRPr lang="it-IT" sz="2800" b="1" dirty="0"/>
          </a:p>
          <a:p>
            <a:pPr marL="502920" indent="-457200">
              <a:buClr>
                <a:schemeClr val="accent3"/>
              </a:buClr>
              <a:buFont typeface="Arial" panose="020B0604020202020204" pitchFamily="34" charset="0"/>
              <a:buChar char="•"/>
              <a:defRPr/>
            </a:pPr>
            <a:r>
              <a:rPr lang="it-IT" sz="2400" b="1" dirty="0"/>
              <a:t>Aumentare la disponibilità di habitat per le popolazioni residuali, anche con la creazione ex novo di habitat idonei, e il miglioramento della loro connettività</a:t>
            </a:r>
          </a:p>
          <a:p>
            <a:pPr marL="502920" indent="-457200">
              <a:buClr>
                <a:schemeClr val="accent3"/>
              </a:buClr>
              <a:buFont typeface="Arial" panose="020B0604020202020204" pitchFamily="34" charset="0"/>
              <a:buChar char="•"/>
              <a:defRPr/>
            </a:pPr>
            <a:endParaRPr lang="it-IT" sz="2400" b="1" dirty="0"/>
          </a:p>
          <a:p>
            <a:pPr marL="502920" indent="-457200">
              <a:buClr>
                <a:schemeClr val="accent3"/>
              </a:buClr>
              <a:buFont typeface="Arial" panose="020B0604020202020204" pitchFamily="34" charset="0"/>
              <a:buChar char="•"/>
              <a:defRPr/>
            </a:pPr>
            <a:r>
              <a:rPr lang="it-IT" sz="2400" b="1" dirty="0"/>
              <a:t>Riproduzione in situ, ex situ e traslocazione per le 4 specie, al fine di rinforzare le popolazioni esistenti e ripopolare nuovi habitat</a:t>
            </a:r>
          </a:p>
          <a:p>
            <a:pPr marL="502920" indent="-457200">
              <a:buClr>
                <a:schemeClr val="accent3"/>
              </a:buClr>
              <a:buFont typeface="Arial" panose="020B0604020202020204" pitchFamily="34" charset="0"/>
              <a:buChar char="•"/>
              <a:defRPr/>
            </a:pPr>
            <a:endParaRPr lang="it-IT" sz="2800" b="1" dirty="0"/>
          </a:p>
          <a:p>
            <a:endParaRPr lang="it-IT" dirty="0"/>
          </a:p>
        </p:txBody>
      </p:sp>
      <p:sp>
        <p:nvSpPr>
          <p:cNvPr id="4" name="Segnaposto piè di pagina 3"/>
          <p:cNvSpPr>
            <a:spLocks noGrp="1"/>
          </p:cNvSpPr>
          <p:nvPr>
            <p:ph type="ftr" sz="quarter" idx="11"/>
          </p:nvPr>
        </p:nvSpPr>
        <p:spPr/>
        <p:txBody>
          <a:bodyPr/>
          <a:lstStyle/>
          <a:p>
            <a:pPr>
              <a:defRPr/>
            </a:pPr>
            <a:endParaRPr lang="it-IT"/>
          </a:p>
        </p:txBody>
      </p:sp>
    </p:spTree>
    <p:extLst>
      <p:ext uri="{BB962C8B-B14F-4D97-AF65-F5344CB8AC3E}">
        <p14:creationId xmlns:p14="http://schemas.microsoft.com/office/powerpoint/2010/main" val="6789372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0"/>
            <a:ext cx="8229600" cy="1143000"/>
          </a:xfrm>
        </p:spPr>
        <p:txBody>
          <a:bodyPr/>
          <a:lstStyle/>
          <a:p>
            <a:pPr algn="l"/>
            <a:r>
              <a:rPr lang="it-IT" sz="3600" b="1" dirty="0">
                <a:solidFill>
                  <a:srgbClr val="6671B2"/>
                </a:solidFill>
              </a:rPr>
              <a:t>OBIETTIVI SPECIFICI PER AZIONI</a:t>
            </a:r>
            <a:endParaRPr lang="it-IT" sz="3600" dirty="0"/>
          </a:p>
        </p:txBody>
      </p:sp>
      <p:sp>
        <p:nvSpPr>
          <p:cNvPr id="3" name="Segnaposto contenuto 2"/>
          <p:cNvSpPr>
            <a:spLocks noGrp="1"/>
          </p:cNvSpPr>
          <p:nvPr>
            <p:ph idx="1"/>
          </p:nvPr>
        </p:nvSpPr>
        <p:spPr>
          <a:xfrm>
            <a:off x="395536" y="1052736"/>
            <a:ext cx="8229600" cy="4525963"/>
          </a:xfrm>
        </p:spPr>
        <p:txBody>
          <a:bodyPr/>
          <a:lstStyle/>
          <a:p>
            <a:pPr marL="365760" indent="-256032">
              <a:buClr>
                <a:schemeClr val="accent3"/>
              </a:buClr>
              <a:buFont typeface="Georgia"/>
              <a:buChar char="•"/>
              <a:defRPr/>
            </a:pPr>
            <a:r>
              <a:rPr lang="it-IT" sz="2500" b="1" dirty="0"/>
              <a:t>Elaborare una strategia gestionale a lungo termine (piani di gestione e misure specifiche di conservazione)</a:t>
            </a:r>
          </a:p>
          <a:p>
            <a:pPr marL="109728" indent="0">
              <a:buClr>
                <a:schemeClr val="accent3"/>
              </a:buClr>
              <a:buNone/>
              <a:defRPr/>
            </a:pPr>
            <a:endParaRPr lang="it-IT" sz="2500" b="1" dirty="0"/>
          </a:p>
          <a:p>
            <a:pPr marL="365760" indent="-256032">
              <a:buClr>
                <a:schemeClr val="accent3"/>
              </a:buClr>
              <a:buFont typeface="Georgia"/>
              <a:buChar char="•"/>
              <a:defRPr/>
            </a:pPr>
            <a:r>
              <a:rPr lang="it-IT" sz="2500" b="1" dirty="0"/>
              <a:t>Favorire comportamenti corretti e compatibili con le esigenze di tutela da parte di gruppi di interesse</a:t>
            </a:r>
          </a:p>
          <a:p>
            <a:pPr marL="365760" indent="-256032">
              <a:buClr>
                <a:schemeClr val="accent3"/>
              </a:buClr>
              <a:buFont typeface="Georgia"/>
              <a:buChar char="•"/>
              <a:defRPr/>
            </a:pPr>
            <a:endParaRPr lang="it-IT" sz="2500" b="1" dirty="0"/>
          </a:p>
          <a:p>
            <a:pPr marL="365760" indent="-256032">
              <a:buClr>
                <a:schemeClr val="accent3"/>
              </a:buClr>
              <a:buFont typeface="Georgia"/>
              <a:buChar char="•"/>
              <a:defRPr/>
            </a:pPr>
            <a:r>
              <a:rPr lang="it-IT" sz="2500" b="1" dirty="0"/>
              <a:t>Diffondere e sviluppare soluzioni per il coinvolgimento attivo degli agricoltori, dei gestori e utilizzatori delle aree forestali all’interno dei siti della RN2000 nonché dei portatori di interesse in generale</a:t>
            </a:r>
          </a:p>
          <a:p>
            <a:endParaRPr lang="it-IT" dirty="0"/>
          </a:p>
        </p:txBody>
      </p:sp>
      <p:sp>
        <p:nvSpPr>
          <p:cNvPr id="4" name="Segnaposto piè di pagina 3"/>
          <p:cNvSpPr>
            <a:spLocks noGrp="1"/>
          </p:cNvSpPr>
          <p:nvPr>
            <p:ph type="ftr" sz="quarter" idx="11"/>
          </p:nvPr>
        </p:nvSpPr>
        <p:spPr/>
        <p:txBody>
          <a:bodyPr/>
          <a:lstStyle/>
          <a:p>
            <a:pPr>
              <a:defRPr/>
            </a:pPr>
            <a:endParaRPr lang="it-IT"/>
          </a:p>
        </p:txBody>
      </p:sp>
    </p:spTree>
    <p:extLst>
      <p:ext uri="{BB962C8B-B14F-4D97-AF65-F5344CB8AC3E}">
        <p14:creationId xmlns:p14="http://schemas.microsoft.com/office/powerpoint/2010/main" val="4339515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18864" y="0"/>
            <a:ext cx="8229600" cy="1143000"/>
          </a:xfrm>
        </p:spPr>
        <p:txBody>
          <a:bodyPr/>
          <a:lstStyle/>
          <a:p>
            <a:pPr algn="l"/>
            <a:r>
              <a:rPr lang="it-IT" sz="3600" b="1" dirty="0">
                <a:solidFill>
                  <a:srgbClr val="6671B2"/>
                </a:solidFill>
                <a:latin typeface="+mn-lt"/>
              </a:rPr>
              <a:t>LE   AZIONI   DI   PROGETTO </a:t>
            </a:r>
          </a:p>
        </p:txBody>
      </p:sp>
      <p:sp>
        <p:nvSpPr>
          <p:cNvPr id="3" name="Segnaposto contenuto 2"/>
          <p:cNvSpPr>
            <a:spLocks noGrp="1"/>
          </p:cNvSpPr>
          <p:nvPr>
            <p:ph idx="1"/>
          </p:nvPr>
        </p:nvSpPr>
        <p:spPr>
          <a:xfrm>
            <a:off x="4139952" y="1268760"/>
            <a:ext cx="5004048" cy="4525963"/>
          </a:xfrm>
        </p:spPr>
        <p:txBody>
          <a:bodyPr/>
          <a:lstStyle/>
          <a:p>
            <a:pPr marL="0" indent="0" eaLnBrk="1" fontAlgn="auto" hangingPunct="1">
              <a:spcAft>
                <a:spcPts val="0"/>
              </a:spcAft>
              <a:buClr>
                <a:schemeClr val="accent3"/>
              </a:buClr>
              <a:buNone/>
              <a:defRPr/>
            </a:pPr>
            <a:r>
              <a:rPr lang="it-IT" sz="2200" b="1" dirty="0">
                <a:solidFill>
                  <a:schemeClr val="accent4"/>
                </a:solidFill>
              </a:rPr>
              <a:t>A.</a:t>
            </a:r>
            <a:r>
              <a:rPr lang="it-IT" sz="2200" b="1" dirty="0">
                <a:solidFill>
                  <a:schemeClr val="tx1">
                    <a:lumMod val="75000"/>
                    <a:lumOff val="25000"/>
                  </a:schemeClr>
                </a:solidFill>
              </a:rPr>
              <a:t> Azioni di preparazione, elaborazione dei piani di gestione  e/o dei piani azione</a:t>
            </a:r>
          </a:p>
          <a:p>
            <a:pPr marL="0" indent="0" eaLnBrk="1" fontAlgn="auto" hangingPunct="1">
              <a:spcAft>
                <a:spcPts val="0"/>
              </a:spcAft>
              <a:buClr>
                <a:schemeClr val="accent3"/>
              </a:buClr>
              <a:buNone/>
              <a:defRPr/>
            </a:pPr>
            <a:endParaRPr lang="it-IT" sz="2200" b="1" dirty="0">
              <a:solidFill>
                <a:schemeClr val="tx1">
                  <a:lumMod val="75000"/>
                  <a:lumOff val="25000"/>
                </a:schemeClr>
              </a:solidFill>
            </a:endParaRPr>
          </a:p>
          <a:p>
            <a:pPr marL="0" indent="0" eaLnBrk="1" fontAlgn="auto" hangingPunct="1">
              <a:spcAft>
                <a:spcPts val="0"/>
              </a:spcAft>
              <a:buClr>
                <a:schemeClr val="accent3"/>
              </a:buClr>
              <a:buNone/>
              <a:defRPr/>
            </a:pPr>
            <a:r>
              <a:rPr lang="it-IT" sz="2200" b="1" dirty="0">
                <a:solidFill>
                  <a:schemeClr val="accent4"/>
                </a:solidFill>
              </a:rPr>
              <a:t>C. </a:t>
            </a:r>
            <a:r>
              <a:rPr lang="it-IT" sz="2200" b="1" dirty="0">
                <a:solidFill>
                  <a:schemeClr val="tx1">
                    <a:lumMod val="75000"/>
                    <a:lumOff val="25000"/>
                  </a:schemeClr>
                </a:solidFill>
              </a:rPr>
              <a:t>Azioni concrete per la conservazione</a:t>
            </a:r>
          </a:p>
          <a:p>
            <a:pPr marL="0" indent="0" eaLnBrk="1" fontAlgn="auto" hangingPunct="1">
              <a:spcAft>
                <a:spcPts val="0"/>
              </a:spcAft>
              <a:buClr>
                <a:schemeClr val="accent3"/>
              </a:buClr>
              <a:buNone/>
              <a:defRPr/>
            </a:pPr>
            <a:endParaRPr lang="it-IT" sz="2200" b="1" dirty="0">
              <a:solidFill>
                <a:schemeClr val="tx1">
                  <a:lumMod val="75000"/>
                  <a:lumOff val="25000"/>
                </a:schemeClr>
              </a:solidFill>
            </a:endParaRPr>
          </a:p>
          <a:p>
            <a:pPr marL="0" indent="0" eaLnBrk="1" fontAlgn="auto" hangingPunct="1">
              <a:spcAft>
                <a:spcPts val="0"/>
              </a:spcAft>
              <a:buClr>
                <a:schemeClr val="accent3"/>
              </a:buClr>
              <a:buNone/>
              <a:defRPr/>
            </a:pPr>
            <a:r>
              <a:rPr lang="it-IT" sz="2200" b="1" dirty="0">
                <a:solidFill>
                  <a:schemeClr val="accent4"/>
                </a:solidFill>
              </a:rPr>
              <a:t>D. </a:t>
            </a:r>
            <a:r>
              <a:rPr lang="it-IT" sz="2200" b="1" dirty="0">
                <a:solidFill>
                  <a:schemeClr val="tx1">
                    <a:lumMod val="75000"/>
                    <a:lumOff val="25000"/>
                  </a:schemeClr>
                </a:solidFill>
              </a:rPr>
              <a:t>Monitoraggio dell'impatto delle azioni del progetto</a:t>
            </a:r>
          </a:p>
          <a:p>
            <a:pPr marL="0" indent="0" eaLnBrk="1" fontAlgn="auto" hangingPunct="1">
              <a:spcAft>
                <a:spcPts val="0"/>
              </a:spcAft>
              <a:buClr>
                <a:schemeClr val="accent3"/>
              </a:buClr>
              <a:buNone/>
              <a:defRPr/>
            </a:pPr>
            <a:endParaRPr lang="it-IT" sz="2200" b="1" dirty="0">
              <a:solidFill>
                <a:schemeClr val="tx1">
                  <a:lumMod val="75000"/>
                  <a:lumOff val="25000"/>
                </a:schemeClr>
              </a:solidFill>
            </a:endParaRPr>
          </a:p>
          <a:p>
            <a:pPr marL="0" indent="0" eaLnBrk="1" fontAlgn="auto" hangingPunct="1">
              <a:spcAft>
                <a:spcPts val="0"/>
              </a:spcAft>
              <a:buClr>
                <a:schemeClr val="accent3"/>
              </a:buClr>
              <a:buNone/>
              <a:defRPr/>
            </a:pPr>
            <a:r>
              <a:rPr lang="it-IT" sz="2200" b="1" dirty="0">
                <a:solidFill>
                  <a:schemeClr val="accent4"/>
                </a:solidFill>
              </a:rPr>
              <a:t>E. </a:t>
            </a:r>
            <a:r>
              <a:rPr lang="it-IT" sz="2200" b="1" dirty="0">
                <a:solidFill>
                  <a:schemeClr val="tx1">
                    <a:lumMod val="75000"/>
                    <a:lumOff val="25000"/>
                  </a:schemeClr>
                </a:solidFill>
              </a:rPr>
              <a:t>Sensibilizzazione pubblica e disseminazione dei risultati</a:t>
            </a:r>
          </a:p>
          <a:p>
            <a:pPr marL="0" indent="0" eaLnBrk="1" fontAlgn="auto" hangingPunct="1">
              <a:spcAft>
                <a:spcPts val="0"/>
              </a:spcAft>
              <a:buClr>
                <a:schemeClr val="accent3"/>
              </a:buClr>
              <a:buNone/>
              <a:defRPr/>
            </a:pPr>
            <a:endParaRPr lang="it-IT" sz="2200" b="1" dirty="0">
              <a:solidFill>
                <a:schemeClr val="tx1">
                  <a:lumMod val="75000"/>
                  <a:lumOff val="25000"/>
                </a:schemeClr>
              </a:solidFill>
            </a:endParaRPr>
          </a:p>
          <a:p>
            <a:pPr marL="0" indent="0" eaLnBrk="1" fontAlgn="auto" hangingPunct="1">
              <a:spcAft>
                <a:spcPts val="0"/>
              </a:spcAft>
              <a:buClr>
                <a:schemeClr val="accent3"/>
              </a:buClr>
              <a:buNone/>
              <a:defRPr/>
            </a:pPr>
            <a:r>
              <a:rPr lang="it-IT" sz="2200" b="1" dirty="0">
                <a:solidFill>
                  <a:schemeClr val="accent4"/>
                </a:solidFill>
              </a:rPr>
              <a:t>F. </a:t>
            </a:r>
            <a:r>
              <a:rPr lang="it-IT" sz="2200" b="1" dirty="0">
                <a:solidFill>
                  <a:schemeClr val="tx1">
                    <a:lumMod val="75000"/>
                    <a:lumOff val="25000"/>
                  </a:schemeClr>
                </a:solidFill>
              </a:rPr>
              <a:t>Gestione e monitoraggio dell'avanzamento del progetto</a:t>
            </a:r>
          </a:p>
          <a:p>
            <a:endParaRPr lang="it-IT" dirty="0"/>
          </a:p>
        </p:txBody>
      </p:sp>
      <p:sp>
        <p:nvSpPr>
          <p:cNvPr id="4" name="Segnaposto piè di pagina 3"/>
          <p:cNvSpPr>
            <a:spLocks noGrp="1"/>
          </p:cNvSpPr>
          <p:nvPr>
            <p:ph type="ftr" sz="quarter" idx="11"/>
          </p:nvPr>
        </p:nvSpPr>
        <p:spPr/>
        <p:txBody>
          <a:bodyPr/>
          <a:lstStyle/>
          <a:p>
            <a:pPr>
              <a:defRPr/>
            </a:pPr>
            <a:endParaRPr lang="it-IT"/>
          </a:p>
        </p:txBody>
      </p:sp>
      <p:pic>
        <p:nvPicPr>
          <p:cNvPr id="5" name="Segnaposto immagine 4"/>
          <p:cNvPicPr>
            <a:picLocks noChangeAspect="1"/>
          </p:cNvPicPr>
          <p:nvPr/>
        </p:nvPicPr>
        <p:blipFill>
          <a:blip r:embed="rId2" cstate="print">
            <a:extLst/>
          </a:blip>
          <a:srcRect l="15642" r="15642"/>
          <a:stretch>
            <a:fillRect/>
          </a:stretch>
        </p:blipFill>
        <p:spPr bwMode="auto">
          <a:xfrm>
            <a:off x="251520" y="1340768"/>
            <a:ext cx="3744416" cy="28083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55383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94320" y="1196752"/>
            <a:ext cx="8949680" cy="1143000"/>
          </a:xfrm>
        </p:spPr>
        <p:txBody>
          <a:bodyPr/>
          <a:lstStyle/>
          <a:p>
            <a:pPr algn="l"/>
            <a:r>
              <a:rPr lang="it-IT" sz="3600" b="1" dirty="0">
                <a:solidFill>
                  <a:srgbClr val="6671B2"/>
                </a:solidFill>
                <a:latin typeface="+mn-lt"/>
              </a:rPr>
              <a:t>AZIONI   CHE INTERESSANO IL VOLONTARIATO</a:t>
            </a:r>
          </a:p>
        </p:txBody>
      </p:sp>
      <p:sp>
        <p:nvSpPr>
          <p:cNvPr id="3" name="Segnaposto contenuto 2"/>
          <p:cNvSpPr>
            <a:spLocks noGrp="1"/>
          </p:cNvSpPr>
          <p:nvPr>
            <p:ph idx="1"/>
          </p:nvPr>
        </p:nvSpPr>
        <p:spPr>
          <a:xfrm>
            <a:off x="323528" y="1988840"/>
            <a:ext cx="8712968" cy="4525963"/>
          </a:xfrm>
        </p:spPr>
        <p:txBody>
          <a:bodyPr/>
          <a:lstStyle/>
          <a:p>
            <a:pPr marL="0" indent="0" algn="ctr" eaLnBrk="1" fontAlgn="auto" hangingPunct="1">
              <a:spcAft>
                <a:spcPts val="0"/>
              </a:spcAft>
              <a:buClr>
                <a:schemeClr val="accent3"/>
              </a:buClr>
              <a:buNone/>
              <a:defRPr/>
            </a:pPr>
            <a:r>
              <a:rPr lang="it-IT" sz="2000" b="1" dirty="0">
                <a:solidFill>
                  <a:srgbClr val="53A044"/>
                </a:solidFill>
              </a:rPr>
              <a:t>ATTUAZIONE DELL’AZIONE A.5 CORSI DI FORMAZIONE PER VOLONTARI/COLLABORATORI </a:t>
            </a:r>
            <a:br>
              <a:rPr lang="it-IT" sz="2200" b="1" dirty="0">
                <a:solidFill>
                  <a:srgbClr val="53A044"/>
                </a:solidFill>
              </a:rPr>
            </a:br>
            <a:endParaRPr lang="it-IT" sz="2200" b="1" dirty="0">
              <a:solidFill>
                <a:srgbClr val="53A044"/>
              </a:solidFill>
            </a:endParaRPr>
          </a:p>
          <a:p>
            <a:pPr marL="0" indent="0" algn="ctr" eaLnBrk="1" fontAlgn="auto" hangingPunct="1">
              <a:spcAft>
                <a:spcPts val="0"/>
              </a:spcAft>
              <a:buClr>
                <a:schemeClr val="accent3"/>
              </a:buClr>
              <a:buNone/>
              <a:defRPr/>
            </a:pPr>
            <a:r>
              <a:rPr lang="it-IT" sz="2000" dirty="0"/>
              <a:t>i volontari possono, in affiancamento allo staff di progetto, contribuire a supportare:</a:t>
            </a:r>
          </a:p>
          <a:p>
            <a:pPr eaLnBrk="1" fontAlgn="auto" hangingPunct="1">
              <a:spcAft>
                <a:spcPts val="0"/>
              </a:spcAft>
              <a:buClr>
                <a:schemeClr val="accent3"/>
              </a:buClr>
              <a:buFontTx/>
              <a:buChar char="-"/>
              <a:defRPr/>
            </a:pPr>
            <a:r>
              <a:rPr lang="it-IT" sz="2000" dirty="0"/>
              <a:t>le attività di studio e monitoraggio </a:t>
            </a:r>
          </a:p>
          <a:p>
            <a:pPr eaLnBrk="1" fontAlgn="auto" hangingPunct="1">
              <a:spcAft>
                <a:spcPts val="0"/>
              </a:spcAft>
              <a:buClr>
                <a:schemeClr val="accent3"/>
              </a:buClr>
              <a:buFontTx/>
              <a:buChar char="-"/>
              <a:defRPr/>
            </a:pPr>
            <a:r>
              <a:rPr lang="it-IT" sz="2000" dirty="0"/>
              <a:t> gli interventi operativi di conservazione attiva</a:t>
            </a:r>
          </a:p>
          <a:p>
            <a:pPr eaLnBrk="1" fontAlgn="auto" hangingPunct="1">
              <a:spcAft>
                <a:spcPts val="0"/>
              </a:spcAft>
              <a:buClr>
                <a:schemeClr val="accent3"/>
              </a:buClr>
              <a:buFontTx/>
              <a:buChar char="-"/>
              <a:defRPr/>
            </a:pPr>
            <a:r>
              <a:rPr lang="it-IT" sz="2000" dirty="0"/>
              <a:t>le attività di captive breeding (vigilanza e manutenzione strutture e attrezzature, preparazione di substrato idoneo allevamento larve, recupero di larve…)</a:t>
            </a:r>
          </a:p>
          <a:p>
            <a:pPr eaLnBrk="1" fontAlgn="auto" hangingPunct="1">
              <a:spcAft>
                <a:spcPts val="0"/>
              </a:spcAft>
              <a:buClr>
                <a:schemeClr val="accent3"/>
              </a:buClr>
              <a:buFontTx/>
              <a:buChar char="-"/>
              <a:defRPr/>
            </a:pPr>
            <a:r>
              <a:rPr lang="it-IT" sz="2000" dirty="0"/>
              <a:t>Le iniziative di divulgazione e sensibilizzazione (Eremita tour azione E7)</a:t>
            </a:r>
          </a:p>
          <a:p>
            <a:pPr eaLnBrk="1" fontAlgn="auto" hangingPunct="1">
              <a:spcAft>
                <a:spcPts val="0"/>
              </a:spcAft>
              <a:buClr>
                <a:schemeClr val="accent3"/>
              </a:buClr>
              <a:buFontTx/>
              <a:buChar char="-"/>
              <a:defRPr/>
            </a:pPr>
            <a:endParaRPr lang="it-IT" sz="2000" dirty="0"/>
          </a:p>
          <a:p>
            <a:pPr eaLnBrk="1" fontAlgn="auto" hangingPunct="1">
              <a:spcAft>
                <a:spcPts val="0"/>
              </a:spcAft>
              <a:buClr>
                <a:schemeClr val="accent3"/>
              </a:buClr>
              <a:buFontTx/>
              <a:buChar char="-"/>
              <a:defRPr/>
            </a:pPr>
            <a:endParaRPr lang="it-IT" sz="2000" dirty="0"/>
          </a:p>
        </p:txBody>
      </p:sp>
      <p:sp>
        <p:nvSpPr>
          <p:cNvPr id="4" name="Segnaposto piè di pagina 3"/>
          <p:cNvSpPr>
            <a:spLocks noGrp="1"/>
          </p:cNvSpPr>
          <p:nvPr>
            <p:ph type="ftr" sz="quarter" idx="11"/>
          </p:nvPr>
        </p:nvSpPr>
        <p:spPr/>
        <p:txBody>
          <a:bodyPr/>
          <a:lstStyle/>
          <a:p>
            <a:pPr>
              <a:defRPr/>
            </a:pPr>
            <a:endParaRPr lang="it-IT"/>
          </a:p>
        </p:txBody>
      </p:sp>
      <p:pic>
        <p:nvPicPr>
          <p:cNvPr id="10242" name="Picture 2" descr="C:\Users\Biondi_M\Documents\A_documenti-lavoro\LIFE\LIFE_EREMITA\2016\manifestazione interesse volontari\volontariato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40" y="0"/>
            <a:ext cx="3551312" cy="1464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38667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02328132-61C6-4191-8358-3CB0109527CF}"/>
              </a:ext>
            </a:extLst>
          </p:cNvPr>
          <p:cNvSpPr>
            <a:spLocks/>
          </p:cNvSpPr>
          <p:nvPr/>
        </p:nvSpPr>
        <p:spPr bwMode="auto">
          <a:xfrm>
            <a:off x="251521" y="224443"/>
            <a:ext cx="5884584" cy="883631"/>
          </a:xfrm>
          <a:prstGeom prst="rect">
            <a:avLst/>
          </a:prstGeom>
          <a:noFill/>
          <a:ln w="9525">
            <a:noFill/>
            <a:miter lim="800000"/>
            <a:headEnd/>
            <a:tailEnd/>
          </a:ln>
        </p:spPr>
        <p:txBody>
          <a:bodyPr anchor="ctr"/>
          <a:lstStyle/>
          <a:p>
            <a:pPr algn="ctr">
              <a:lnSpc>
                <a:spcPct val="90000"/>
              </a:lnSpc>
            </a:pPr>
            <a:r>
              <a:rPr lang="en-GB" sz="3600" b="1" dirty="0">
                <a:solidFill>
                  <a:srgbClr val="6671B2"/>
                </a:solidFill>
                <a:latin typeface="Calibri" pitchFamily="34" charset="0"/>
              </a:rPr>
              <a:t>AZIONI DI CONSERVAZIONE</a:t>
            </a:r>
            <a:endParaRPr lang="en-GB" sz="3600" dirty="0">
              <a:latin typeface="Calibri" pitchFamily="34" charset="0"/>
            </a:endParaRPr>
          </a:p>
        </p:txBody>
      </p:sp>
      <p:sp>
        <p:nvSpPr>
          <p:cNvPr id="6" name="Segnaposto contenuto 2">
            <a:extLst>
              <a:ext uri="{FF2B5EF4-FFF2-40B4-BE49-F238E27FC236}">
                <a16:creationId xmlns:a16="http://schemas.microsoft.com/office/drawing/2014/main" id="{A6A30497-CFD0-4148-B709-ACC711BD16B7}"/>
              </a:ext>
            </a:extLst>
          </p:cNvPr>
          <p:cNvSpPr>
            <a:spLocks/>
          </p:cNvSpPr>
          <p:nvPr/>
        </p:nvSpPr>
        <p:spPr bwMode="auto">
          <a:xfrm>
            <a:off x="65048" y="1364931"/>
            <a:ext cx="5688013" cy="5184775"/>
          </a:xfrm>
          <a:prstGeom prst="rect">
            <a:avLst/>
          </a:prstGeom>
          <a:noFill/>
          <a:ln w="9525">
            <a:noFill/>
            <a:miter lim="800000"/>
            <a:headEnd/>
            <a:tailEnd/>
          </a:ln>
        </p:spPr>
        <p:txBody>
          <a:bodyPr/>
          <a:lstStyle/>
          <a:p>
            <a:pPr marL="228600" indent="-228600">
              <a:lnSpc>
                <a:spcPct val="90000"/>
              </a:lnSpc>
              <a:spcBef>
                <a:spcPts val="1200"/>
              </a:spcBef>
              <a:buFont typeface="Arial" charset="0"/>
              <a:buChar char="•"/>
            </a:pPr>
            <a:r>
              <a:rPr lang="en-GB" sz="2400" dirty="0">
                <a:solidFill>
                  <a:srgbClr val="53A044"/>
                </a:solidFill>
                <a:latin typeface="Calibri" pitchFamily="34" charset="0"/>
              </a:rPr>
              <a:t>3 </a:t>
            </a:r>
            <a:r>
              <a:rPr lang="en-GB" sz="2400" dirty="0" err="1">
                <a:solidFill>
                  <a:srgbClr val="53A044"/>
                </a:solidFill>
                <a:latin typeface="Calibri" pitchFamily="34" charset="0"/>
              </a:rPr>
              <a:t>allevamenti</a:t>
            </a:r>
            <a:r>
              <a:rPr lang="en-GB" sz="2400" dirty="0">
                <a:solidFill>
                  <a:srgbClr val="53A044"/>
                </a:solidFill>
                <a:latin typeface="Calibri" pitchFamily="34" charset="0"/>
              </a:rPr>
              <a:t> </a:t>
            </a:r>
            <a:r>
              <a:rPr lang="en-GB" sz="2400" i="1" dirty="0">
                <a:solidFill>
                  <a:srgbClr val="53A044"/>
                </a:solidFill>
                <a:latin typeface="Calibri" pitchFamily="34" charset="0"/>
              </a:rPr>
              <a:t>ex situ </a:t>
            </a:r>
            <a:r>
              <a:rPr lang="en-GB" sz="2400" dirty="0">
                <a:solidFill>
                  <a:srgbClr val="53A044"/>
                </a:solidFill>
                <a:latin typeface="Calibri" pitchFamily="34" charset="0"/>
              </a:rPr>
              <a:t>per </a:t>
            </a:r>
            <a:r>
              <a:rPr lang="en-GB" sz="2400" i="1" dirty="0" err="1">
                <a:solidFill>
                  <a:srgbClr val="53A044"/>
                </a:solidFill>
                <a:latin typeface="Calibri" pitchFamily="34" charset="0"/>
              </a:rPr>
              <a:t>Osmoderma</a:t>
            </a:r>
            <a:r>
              <a:rPr lang="en-GB" sz="2400" i="1" dirty="0">
                <a:solidFill>
                  <a:srgbClr val="53A044"/>
                </a:solidFill>
                <a:latin typeface="Calibri" pitchFamily="34" charset="0"/>
              </a:rPr>
              <a:t> </a:t>
            </a:r>
            <a:r>
              <a:rPr lang="en-GB" sz="2400" dirty="0">
                <a:solidFill>
                  <a:srgbClr val="53A044"/>
                </a:solidFill>
                <a:latin typeface="Calibri" pitchFamily="34" charset="0"/>
              </a:rPr>
              <a:t>e </a:t>
            </a:r>
            <a:r>
              <a:rPr lang="en-GB" sz="2400" i="1" dirty="0" err="1">
                <a:solidFill>
                  <a:srgbClr val="53A044"/>
                </a:solidFill>
                <a:latin typeface="Calibri" pitchFamily="34" charset="0"/>
              </a:rPr>
              <a:t>Graphoderus</a:t>
            </a:r>
            <a:r>
              <a:rPr lang="en-GB" sz="2400" dirty="0">
                <a:solidFill>
                  <a:srgbClr val="53A044"/>
                </a:solidFill>
                <a:latin typeface="Calibri" pitchFamily="34" charset="0"/>
              </a:rPr>
              <a:t>: PNFC (Santa Sofia - FC), MAR (</a:t>
            </a:r>
            <a:r>
              <a:rPr lang="en-GB" sz="2400" dirty="0" err="1">
                <a:solidFill>
                  <a:srgbClr val="53A044"/>
                </a:solidFill>
                <a:latin typeface="Calibri" pitchFamily="34" charset="0"/>
              </a:rPr>
              <a:t>Russi</a:t>
            </a:r>
            <a:r>
              <a:rPr lang="en-GB" sz="2400" dirty="0">
                <a:solidFill>
                  <a:srgbClr val="53A044"/>
                </a:solidFill>
                <a:latin typeface="Calibri" pitchFamily="34" charset="0"/>
              </a:rPr>
              <a:t> - RA) and PNATE (</a:t>
            </a:r>
            <a:r>
              <a:rPr lang="en-GB" sz="2400" dirty="0" err="1">
                <a:solidFill>
                  <a:srgbClr val="53A044"/>
                </a:solidFill>
                <a:latin typeface="Calibri" pitchFamily="34" charset="0"/>
              </a:rPr>
              <a:t>Ligonchio</a:t>
            </a:r>
            <a:r>
              <a:rPr lang="en-GB" sz="2400" dirty="0">
                <a:solidFill>
                  <a:srgbClr val="53A044"/>
                </a:solidFill>
                <a:latin typeface="Calibri" pitchFamily="34" charset="0"/>
              </a:rPr>
              <a:t> - RE); </a:t>
            </a:r>
          </a:p>
          <a:p>
            <a:pPr marL="228600" indent="-228600">
              <a:lnSpc>
                <a:spcPct val="90000"/>
              </a:lnSpc>
              <a:spcBef>
                <a:spcPts val="1200"/>
              </a:spcBef>
              <a:buFont typeface="Arial" charset="0"/>
              <a:buChar char="•"/>
            </a:pPr>
            <a:r>
              <a:rPr lang="en-GB" sz="2400" dirty="0" err="1">
                <a:solidFill>
                  <a:srgbClr val="53A044"/>
                </a:solidFill>
                <a:latin typeface="Calibri" pitchFamily="34" charset="0"/>
              </a:rPr>
              <a:t>Numerosi</a:t>
            </a:r>
            <a:r>
              <a:rPr lang="en-GB" sz="2400" dirty="0">
                <a:solidFill>
                  <a:srgbClr val="53A044"/>
                </a:solidFill>
                <a:latin typeface="Calibri" pitchFamily="34" charset="0"/>
              </a:rPr>
              <a:t> </a:t>
            </a:r>
            <a:r>
              <a:rPr lang="en-GB" sz="2400" dirty="0" err="1">
                <a:solidFill>
                  <a:srgbClr val="53A044"/>
                </a:solidFill>
                <a:latin typeface="Calibri" pitchFamily="34" charset="0"/>
              </a:rPr>
              <a:t>siti</a:t>
            </a:r>
            <a:r>
              <a:rPr lang="en-GB" sz="2400" dirty="0">
                <a:solidFill>
                  <a:srgbClr val="53A044"/>
                </a:solidFill>
                <a:latin typeface="Calibri" pitchFamily="34" charset="0"/>
              </a:rPr>
              <a:t> di </a:t>
            </a:r>
            <a:r>
              <a:rPr lang="en-GB" sz="2400" dirty="0" err="1">
                <a:solidFill>
                  <a:srgbClr val="53A044"/>
                </a:solidFill>
                <a:latin typeface="Calibri" pitchFamily="34" charset="0"/>
              </a:rPr>
              <a:t>conservazione</a:t>
            </a:r>
            <a:r>
              <a:rPr lang="en-GB" sz="2400" dirty="0">
                <a:solidFill>
                  <a:srgbClr val="53A044"/>
                </a:solidFill>
                <a:latin typeface="Calibri" pitchFamily="34" charset="0"/>
              </a:rPr>
              <a:t> in situ per </a:t>
            </a:r>
            <a:r>
              <a:rPr lang="en-GB" sz="2400" i="1" dirty="0" err="1">
                <a:solidFill>
                  <a:srgbClr val="53A044"/>
                </a:solidFill>
                <a:latin typeface="Calibri" pitchFamily="34" charset="0"/>
              </a:rPr>
              <a:t>Osmoderma</a:t>
            </a:r>
            <a:r>
              <a:rPr lang="en-GB" sz="2400" dirty="0">
                <a:solidFill>
                  <a:srgbClr val="53A044"/>
                </a:solidFill>
                <a:latin typeface="Calibri" pitchFamily="34" charset="0"/>
              </a:rPr>
              <a:t>  con </a:t>
            </a:r>
            <a:r>
              <a:rPr lang="en-GB" sz="2400" dirty="0" err="1">
                <a:solidFill>
                  <a:srgbClr val="53A044"/>
                </a:solidFill>
                <a:latin typeface="Calibri" pitchFamily="34" charset="0"/>
              </a:rPr>
              <a:t>l’installazione</a:t>
            </a:r>
            <a:r>
              <a:rPr lang="en-GB" sz="2400" dirty="0">
                <a:solidFill>
                  <a:srgbClr val="53A044"/>
                </a:solidFill>
                <a:latin typeface="Calibri" pitchFamily="34" charset="0"/>
              </a:rPr>
              <a:t> di wood mould boxes;</a:t>
            </a:r>
          </a:p>
          <a:p>
            <a:pPr marL="228600" indent="-228600">
              <a:lnSpc>
                <a:spcPct val="90000"/>
              </a:lnSpc>
              <a:spcBef>
                <a:spcPts val="1200"/>
              </a:spcBef>
              <a:buFont typeface="Arial" charset="0"/>
              <a:buChar char="•"/>
            </a:pPr>
            <a:r>
              <a:rPr lang="en-GB" sz="2400" dirty="0">
                <a:solidFill>
                  <a:srgbClr val="53A044"/>
                </a:solidFill>
                <a:latin typeface="Calibri" pitchFamily="34" charset="0"/>
              </a:rPr>
              <a:t>Transfer of </a:t>
            </a:r>
            <a:r>
              <a:rPr lang="en-GB" sz="2400" i="1" dirty="0" err="1">
                <a:solidFill>
                  <a:srgbClr val="53A044"/>
                </a:solidFill>
                <a:latin typeface="Calibri" pitchFamily="34" charset="0"/>
              </a:rPr>
              <a:t>Coenagrion</a:t>
            </a:r>
            <a:r>
              <a:rPr lang="en-GB" sz="2400" dirty="0">
                <a:solidFill>
                  <a:srgbClr val="53A044"/>
                </a:solidFill>
                <a:latin typeface="Calibri" pitchFamily="34" charset="0"/>
              </a:rPr>
              <a:t> ad </a:t>
            </a:r>
            <a:r>
              <a:rPr lang="en-GB" sz="2400" dirty="0" err="1">
                <a:solidFill>
                  <a:srgbClr val="53A044"/>
                </a:solidFill>
                <a:latin typeface="Calibri" pitchFamily="34" charset="0"/>
              </a:rPr>
              <a:t>altri</a:t>
            </a:r>
            <a:r>
              <a:rPr lang="en-GB" sz="2400" dirty="0">
                <a:solidFill>
                  <a:srgbClr val="53A044"/>
                </a:solidFill>
                <a:latin typeface="Calibri" pitchFamily="34" charset="0"/>
              </a:rPr>
              <a:t> </a:t>
            </a:r>
            <a:r>
              <a:rPr lang="en-GB" sz="2400" dirty="0" err="1">
                <a:solidFill>
                  <a:srgbClr val="53A044"/>
                </a:solidFill>
                <a:latin typeface="Calibri" pitchFamily="34" charset="0"/>
              </a:rPr>
              <a:t>siti</a:t>
            </a:r>
            <a:r>
              <a:rPr lang="en-GB" sz="2400" dirty="0">
                <a:solidFill>
                  <a:srgbClr val="53A044"/>
                </a:solidFill>
                <a:latin typeface="Calibri" pitchFamily="34" charset="0"/>
              </a:rPr>
              <a:t> con habitat </a:t>
            </a:r>
            <a:r>
              <a:rPr lang="en-GB" sz="2400" dirty="0" err="1">
                <a:solidFill>
                  <a:srgbClr val="53A044"/>
                </a:solidFill>
                <a:latin typeface="Calibri" pitchFamily="34" charset="0"/>
              </a:rPr>
              <a:t>favorevoli</a:t>
            </a:r>
            <a:r>
              <a:rPr lang="en-GB" sz="2400" dirty="0">
                <a:solidFill>
                  <a:srgbClr val="53A044"/>
                </a:solidFill>
                <a:latin typeface="Calibri" pitchFamily="34" charset="0"/>
              </a:rPr>
              <a:t>; </a:t>
            </a:r>
          </a:p>
          <a:p>
            <a:pPr marL="228600" indent="-228600">
              <a:lnSpc>
                <a:spcPct val="90000"/>
              </a:lnSpc>
              <a:spcBef>
                <a:spcPts val="1200"/>
              </a:spcBef>
              <a:buFont typeface="Arial" charset="0"/>
              <a:buChar char="•"/>
            </a:pPr>
            <a:r>
              <a:rPr lang="en-GB" sz="2400" dirty="0" err="1">
                <a:solidFill>
                  <a:srgbClr val="53A044"/>
                </a:solidFill>
                <a:latin typeface="Calibri" pitchFamily="34" charset="0"/>
              </a:rPr>
              <a:t>Rilascio</a:t>
            </a:r>
            <a:r>
              <a:rPr lang="en-GB" sz="2400" dirty="0">
                <a:solidFill>
                  <a:srgbClr val="53A044"/>
                </a:solidFill>
                <a:latin typeface="Calibri" pitchFamily="34" charset="0"/>
              </a:rPr>
              <a:t> di  </a:t>
            </a:r>
            <a:r>
              <a:rPr lang="en-GB" sz="2400" i="1" dirty="0" err="1">
                <a:solidFill>
                  <a:srgbClr val="53A044"/>
                </a:solidFill>
                <a:latin typeface="Calibri" pitchFamily="34" charset="0"/>
              </a:rPr>
              <a:t>Osmoderma</a:t>
            </a:r>
            <a:r>
              <a:rPr lang="en-GB" sz="2400" dirty="0">
                <a:solidFill>
                  <a:srgbClr val="53A044"/>
                </a:solidFill>
                <a:latin typeface="Calibri" pitchFamily="34" charset="0"/>
              </a:rPr>
              <a:t> e </a:t>
            </a:r>
            <a:r>
              <a:rPr lang="en-GB" sz="2400" i="1" dirty="0" err="1">
                <a:solidFill>
                  <a:srgbClr val="53A044"/>
                </a:solidFill>
                <a:latin typeface="Calibri" pitchFamily="34" charset="0"/>
              </a:rPr>
              <a:t>Graphoderus</a:t>
            </a:r>
            <a:r>
              <a:rPr lang="en-GB" sz="2400" dirty="0">
                <a:solidFill>
                  <a:srgbClr val="53A044"/>
                </a:solidFill>
                <a:latin typeface="Calibri" pitchFamily="34" charset="0"/>
              </a:rPr>
              <a:t> in </a:t>
            </a:r>
            <a:r>
              <a:rPr lang="en-GB" sz="2400" dirty="0" err="1">
                <a:solidFill>
                  <a:srgbClr val="53A044"/>
                </a:solidFill>
                <a:latin typeface="Calibri" pitchFamily="34" charset="0"/>
              </a:rPr>
              <a:t>natura</a:t>
            </a:r>
            <a:endParaRPr lang="en-GB" sz="2400" dirty="0">
              <a:solidFill>
                <a:srgbClr val="53A044"/>
              </a:solidFill>
              <a:latin typeface="Calibri" pitchFamily="34" charset="0"/>
            </a:endParaRPr>
          </a:p>
          <a:p>
            <a:pPr marL="228600" indent="-228600">
              <a:lnSpc>
                <a:spcPct val="90000"/>
              </a:lnSpc>
              <a:spcBef>
                <a:spcPts val="1000"/>
              </a:spcBef>
              <a:buFont typeface="Arial" charset="0"/>
              <a:buChar char="•"/>
            </a:pPr>
            <a:endParaRPr lang="en-GB" sz="2400" dirty="0">
              <a:latin typeface="Calibri" pitchFamily="34" charset="0"/>
            </a:endParaRPr>
          </a:p>
        </p:txBody>
      </p:sp>
      <p:pic>
        <p:nvPicPr>
          <p:cNvPr id="7" name="Immagine 6">
            <a:extLst>
              <a:ext uri="{FF2B5EF4-FFF2-40B4-BE49-F238E27FC236}">
                <a16:creationId xmlns:a16="http://schemas.microsoft.com/office/drawing/2014/main" id="{DD67CD26-EC12-43DE-A54A-27765C8A3767}"/>
              </a:ext>
            </a:extLst>
          </p:cNvPr>
          <p:cNvPicPr>
            <a:picLocks noChangeAspect="1"/>
          </p:cNvPicPr>
          <p:nvPr/>
        </p:nvPicPr>
        <p:blipFill>
          <a:blip r:embed="rId3"/>
          <a:stretch>
            <a:fillRect/>
          </a:stretch>
        </p:blipFill>
        <p:spPr>
          <a:xfrm>
            <a:off x="6138909" y="1108074"/>
            <a:ext cx="2656566" cy="1959979"/>
          </a:xfrm>
          <a:prstGeom prst="rect">
            <a:avLst/>
          </a:prstGeom>
          <a:ln>
            <a:noFill/>
          </a:ln>
          <a:effectLst>
            <a:outerShdw blurRad="292100" dist="139700" dir="2700000" algn="tl" rotWithShape="0">
              <a:srgbClr val="333333">
                <a:alpha val="65000"/>
              </a:srgbClr>
            </a:outerShdw>
          </a:effectLst>
        </p:spPr>
      </p:pic>
      <p:pic>
        <p:nvPicPr>
          <p:cNvPr id="8" name="Immagine 7">
            <a:extLst>
              <a:ext uri="{FF2B5EF4-FFF2-40B4-BE49-F238E27FC236}">
                <a16:creationId xmlns:a16="http://schemas.microsoft.com/office/drawing/2014/main" id="{A6FDBBFA-862B-44CC-9BC6-25471376A121}"/>
              </a:ext>
            </a:extLst>
          </p:cNvPr>
          <p:cNvPicPr>
            <a:picLocks noChangeAspect="1"/>
          </p:cNvPicPr>
          <p:nvPr/>
        </p:nvPicPr>
        <p:blipFill>
          <a:blip r:embed="rId4"/>
          <a:stretch>
            <a:fillRect/>
          </a:stretch>
        </p:blipFill>
        <p:spPr>
          <a:xfrm>
            <a:off x="6136105" y="3312637"/>
            <a:ext cx="2733258" cy="20397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053643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542231" y="1772816"/>
            <a:ext cx="7416824" cy="1400383"/>
          </a:xfrm>
          <a:prstGeom prst="rect">
            <a:avLst/>
          </a:prstGeom>
        </p:spPr>
        <p:txBody>
          <a:bodyPr wrap="square">
            <a:spAutoFit/>
          </a:bodyPr>
          <a:lstStyle/>
          <a:p>
            <a:pPr lvl="0" fontAlgn="base">
              <a:spcBef>
                <a:spcPct val="0"/>
              </a:spcBef>
              <a:spcAft>
                <a:spcPct val="0"/>
              </a:spcAft>
            </a:pPr>
            <a:r>
              <a:rPr lang="it-IT" altLang="it-IT" sz="3600" b="1" dirty="0">
                <a:solidFill>
                  <a:srgbClr val="FFC000"/>
                </a:solidFill>
                <a:latin typeface="Arial" pitchFamily="34" charset="0"/>
                <a:cs typeface="Arial" pitchFamily="34" charset="0"/>
              </a:rPr>
              <a:t>COS'È LIFE? </a:t>
            </a:r>
          </a:p>
          <a:p>
            <a:endParaRPr lang="it-IT" b="1" dirty="0">
              <a:solidFill>
                <a:srgbClr val="6671B2"/>
              </a:solidFill>
              <a:latin typeface="+mj-lt"/>
            </a:endParaRPr>
          </a:p>
          <a:p>
            <a:pPr algn="ctr"/>
            <a:endParaRPr lang="it-IT" sz="2500" dirty="0">
              <a:latin typeface="+mj-lt"/>
            </a:endParaRPr>
          </a:p>
        </p:txBody>
      </p:sp>
      <p:sp>
        <p:nvSpPr>
          <p:cNvPr id="5" name="Rectangle 1"/>
          <p:cNvSpPr>
            <a:spLocks noChangeArrowheads="1"/>
          </p:cNvSpPr>
          <p:nvPr/>
        </p:nvSpPr>
        <p:spPr bwMode="auto">
          <a:xfrm>
            <a:off x="542231" y="2317160"/>
            <a:ext cx="8284740"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lang="it-IT" altLang="it-IT" sz="2200" b="0" dirty="0">
                <a:solidFill>
                  <a:srgbClr val="284193"/>
                </a:solidFill>
                <a:latin typeface="+mj-lt"/>
                <a:cs typeface="Arial" pitchFamily="34" charset="0"/>
              </a:rPr>
              <a:t>E’</a:t>
            </a:r>
            <a:r>
              <a:rPr lang="it-IT" altLang="it-IT" sz="2200" b="0" dirty="0">
                <a:solidFill>
                  <a:schemeClr val="tx1"/>
                </a:solidFill>
                <a:latin typeface="+mj-lt"/>
                <a:cs typeface="Arial" pitchFamily="34" charset="0"/>
              </a:rPr>
              <a:t> </a:t>
            </a:r>
            <a:r>
              <a:rPr lang="it-IT" altLang="it-IT" sz="2200" b="0" dirty="0">
                <a:solidFill>
                  <a:srgbClr val="23269D"/>
                </a:solidFill>
                <a:latin typeface="+mj-lt"/>
                <a:cs typeface="Arial" pitchFamily="34" charset="0"/>
              </a:rPr>
              <a:t>lo strumento finanziario de</a:t>
            </a:r>
            <a:r>
              <a:rPr kumimoji="0" lang="it-IT" altLang="it-IT" sz="2200" b="0" i="0" u="none" strike="noStrike" cap="none" normalizeH="0" baseline="0" dirty="0">
                <a:ln>
                  <a:noFill/>
                </a:ln>
                <a:solidFill>
                  <a:srgbClr val="23269D"/>
                </a:solidFill>
                <a:effectLst/>
                <a:latin typeface="+mj-lt"/>
                <a:cs typeface="Arial" pitchFamily="34" charset="0"/>
              </a:rPr>
              <a:t>lla Commissione dell’Unione Europea,</a:t>
            </a:r>
            <a:r>
              <a:rPr kumimoji="0" lang="it-IT" altLang="it-IT" sz="2200" b="0" i="0" u="none" strike="noStrike" cap="none" normalizeH="0" dirty="0">
                <a:ln>
                  <a:noFill/>
                </a:ln>
                <a:solidFill>
                  <a:srgbClr val="23269D"/>
                </a:solidFill>
                <a:effectLst/>
                <a:latin typeface="+mj-lt"/>
                <a:cs typeface="Arial" pitchFamily="34" charset="0"/>
              </a:rPr>
              <a:t> lanciato nel</a:t>
            </a:r>
            <a:r>
              <a:rPr kumimoji="0" lang="it-IT" altLang="it-IT" sz="2200" b="0" i="0" u="none" strike="noStrike" cap="none" normalizeH="0" baseline="0" dirty="0">
                <a:ln>
                  <a:noFill/>
                </a:ln>
                <a:solidFill>
                  <a:srgbClr val="23269D"/>
                </a:solidFill>
                <a:effectLst/>
                <a:latin typeface="+mj-lt"/>
                <a:cs typeface="Arial" pitchFamily="34" charset="0"/>
              </a:rPr>
              <a:t> </a:t>
            </a:r>
            <a:r>
              <a:rPr kumimoji="0" lang="it-IT" altLang="it-IT" sz="2200" b="1" i="0" u="none" strike="noStrike" cap="none" normalizeH="0" baseline="0" dirty="0">
                <a:ln>
                  <a:noFill/>
                </a:ln>
                <a:solidFill>
                  <a:srgbClr val="23269D"/>
                </a:solidFill>
                <a:effectLst/>
                <a:latin typeface="+mj-lt"/>
                <a:cs typeface="Arial" pitchFamily="34" charset="0"/>
              </a:rPr>
              <a:t>1992</a:t>
            </a:r>
            <a:r>
              <a:rPr lang="it-IT" altLang="it-IT" sz="2200" b="0" dirty="0">
                <a:solidFill>
                  <a:srgbClr val="23269D"/>
                </a:solidFill>
                <a:latin typeface="+mj-lt"/>
                <a:cs typeface="Arial" pitchFamily="34" charset="0"/>
              </a:rPr>
              <a:t> con lo scopo di finanziare progetti per lo sviluppo del settore ambientale.</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200" b="0" i="0" u="none" strike="noStrike" cap="none" normalizeH="0" baseline="0" dirty="0">
                <a:ln>
                  <a:noFill/>
                </a:ln>
                <a:solidFill>
                  <a:srgbClr val="23269D"/>
                </a:solidFill>
                <a:effectLst/>
                <a:latin typeface="+mj-lt"/>
                <a:cs typeface="Arial" pitchFamily="34" charset="0"/>
              </a:rPr>
              <a:t>Fin</a:t>
            </a:r>
            <a:r>
              <a:rPr kumimoji="0" lang="it-IT" altLang="it-IT" sz="2200" b="0" i="0" u="none" strike="noStrike" cap="none" normalizeH="0" dirty="0">
                <a:ln>
                  <a:noFill/>
                </a:ln>
                <a:solidFill>
                  <a:srgbClr val="23269D"/>
                </a:solidFill>
                <a:effectLst/>
                <a:latin typeface="+mj-lt"/>
                <a:cs typeface="Arial" pitchFamily="34" charset="0"/>
              </a:rPr>
              <a:t> dall’inizio LIFE sviluppa una particolare attenzione alla conservazione della natura europea e fornisce il contributo di risorse per sostenere la conservazione della natura anche in Italia.</a:t>
            </a:r>
            <a:endParaRPr kumimoji="0" lang="it-IT" altLang="it-IT" sz="2200" b="0" i="0" u="none" strike="noStrike" cap="none" normalizeH="0" baseline="0" dirty="0">
              <a:ln>
                <a:noFill/>
              </a:ln>
              <a:solidFill>
                <a:srgbClr val="23269D"/>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it-IT" altLang="it-IT" sz="2200" b="0" dirty="0">
              <a:solidFill>
                <a:srgbClr val="23269D"/>
              </a:solidFill>
              <a:latin typeface="+mj-lt"/>
              <a:cs typeface="Arial" pitchFamily="34" charset="0"/>
            </a:endParaRPr>
          </a:p>
        </p:txBody>
      </p:sp>
      <p:sp>
        <p:nvSpPr>
          <p:cNvPr id="2" name="Rettangolo 1"/>
          <p:cNvSpPr/>
          <p:nvPr/>
        </p:nvSpPr>
        <p:spPr>
          <a:xfrm>
            <a:off x="584738" y="4807785"/>
            <a:ext cx="5821873" cy="492443"/>
          </a:xfrm>
          <a:prstGeom prst="rect">
            <a:avLst/>
          </a:prstGeom>
        </p:spPr>
        <p:txBody>
          <a:bodyPr wrap="square">
            <a:spAutoFit/>
          </a:bodyPr>
          <a:lstStyle/>
          <a:p>
            <a:r>
              <a:rPr lang="it-IT" sz="2600" dirty="0">
                <a:solidFill>
                  <a:srgbClr val="23269D"/>
                </a:solidFill>
              </a:rPr>
              <a:t>http://ec.europa.eu/environment/life/</a:t>
            </a:r>
          </a:p>
        </p:txBody>
      </p:sp>
      <p:pic>
        <p:nvPicPr>
          <p:cNvPr id="1026" name="Picture 2" descr="Risultati immagini per unione europea lif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991350" cy="1438275"/>
          </a:xfrm>
          <a:prstGeom prst="rect">
            <a:avLst/>
          </a:prstGeom>
          <a:noFill/>
          <a:extLst>
            <a:ext uri="{909E8E84-426E-40DD-AFC4-6F175D3DCCD1}">
              <a14:hiddenFill xmlns:a14="http://schemas.microsoft.com/office/drawing/2010/main">
                <a:solidFill>
                  <a:srgbClr val="FFFFFF"/>
                </a:solidFill>
              </a14:hiddenFill>
            </a:ext>
          </a:extLst>
        </p:spPr>
      </p:pic>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8224" y="4529243"/>
            <a:ext cx="2350834" cy="15419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53407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A9553198-AB21-4875-894A-7BC14E144B28}"/>
              </a:ext>
            </a:extLst>
          </p:cNvPr>
          <p:cNvSpPr>
            <a:spLocks/>
          </p:cNvSpPr>
          <p:nvPr/>
        </p:nvSpPr>
        <p:spPr bwMode="auto">
          <a:xfrm>
            <a:off x="920" y="128155"/>
            <a:ext cx="8229600" cy="1143000"/>
          </a:xfrm>
          <a:prstGeom prst="rect">
            <a:avLst/>
          </a:prstGeom>
          <a:noFill/>
          <a:ln w="9525">
            <a:noFill/>
            <a:miter lim="800000"/>
            <a:headEnd/>
            <a:tailEnd/>
          </a:ln>
        </p:spPr>
        <p:txBody>
          <a:bodyPr anchor="ctr"/>
          <a:lstStyle/>
          <a:p>
            <a:pPr algn="ctr">
              <a:lnSpc>
                <a:spcPct val="90000"/>
              </a:lnSpc>
            </a:pPr>
            <a:r>
              <a:rPr lang="it-IT" sz="3000" b="1" dirty="0">
                <a:solidFill>
                  <a:srgbClr val="6671B2"/>
                </a:solidFill>
                <a:latin typeface="Calibri" pitchFamily="34" charset="0"/>
              </a:rPr>
              <a:t>Wood </a:t>
            </a:r>
            <a:r>
              <a:rPr lang="it-IT" sz="3000" b="1" dirty="0" err="1">
                <a:solidFill>
                  <a:srgbClr val="6671B2"/>
                </a:solidFill>
                <a:latin typeface="Calibri" pitchFamily="34" charset="0"/>
              </a:rPr>
              <a:t>Mould</a:t>
            </a:r>
            <a:r>
              <a:rPr lang="it-IT" sz="3000" b="1" dirty="0">
                <a:solidFill>
                  <a:srgbClr val="6671B2"/>
                </a:solidFill>
                <a:latin typeface="Calibri" pitchFamily="34" charset="0"/>
              </a:rPr>
              <a:t> Boxes</a:t>
            </a:r>
            <a:br>
              <a:rPr lang="it-IT" sz="3000" b="1" dirty="0">
                <a:solidFill>
                  <a:srgbClr val="6671B2"/>
                </a:solidFill>
                <a:latin typeface="Calibri" pitchFamily="34" charset="0"/>
              </a:rPr>
            </a:br>
            <a:r>
              <a:rPr lang="it-IT" sz="3000" b="1" dirty="0">
                <a:solidFill>
                  <a:srgbClr val="6671B2"/>
                </a:solidFill>
                <a:latin typeface="Calibri" pitchFamily="34" charset="0"/>
              </a:rPr>
              <a:t>e lettiera prodotti dai partners</a:t>
            </a:r>
          </a:p>
        </p:txBody>
      </p:sp>
      <p:pic>
        <p:nvPicPr>
          <p:cNvPr id="6" name="Picture 3" descr="D:\a_foto LIFE EREMITA\foto per comunicati web conferenze\20160607_145104 WMB 2015 foto RFabbri (259x500).jpg">
            <a:extLst>
              <a:ext uri="{FF2B5EF4-FFF2-40B4-BE49-F238E27FC236}">
                <a16:creationId xmlns:a16="http://schemas.microsoft.com/office/drawing/2014/main" id="{F6159023-6943-4DA8-8AE7-25E0FF7924B7}"/>
              </a:ext>
            </a:extLst>
          </p:cNvPr>
          <p:cNvPicPr>
            <a:picLocks noChangeAspect="1" noChangeArrowheads="1"/>
          </p:cNvPicPr>
          <p:nvPr/>
        </p:nvPicPr>
        <p:blipFill>
          <a:blip r:embed="rId3"/>
          <a:srcRect/>
          <a:stretch>
            <a:fillRect/>
          </a:stretch>
        </p:blipFill>
        <p:spPr bwMode="auto">
          <a:xfrm>
            <a:off x="501818" y="1608053"/>
            <a:ext cx="1760876" cy="3394075"/>
          </a:xfrm>
          <a:prstGeom prst="rect">
            <a:avLst/>
          </a:prstGeom>
          <a:ln>
            <a:noFill/>
          </a:ln>
          <a:effectLst>
            <a:outerShdw blurRad="292100" dist="139700" dir="2700000" algn="tl" rotWithShape="0">
              <a:srgbClr val="333333">
                <a:alpha val="65000"/>
              </a:srgbClr>
            </a:outerShdw>
          </a:effectLst>
        </p:spPr>
      </p:pic>
      <p:graphicFrame>
        <p:nvGraphicFramePr>
          <p:cNvPr id="7" name="Segnaposto contenuto 4">
            <a:extLst>
              <a:ext uri="{FF2B5EF4-FFF2-40B4-BE49-F238E27FC236}">
                <a16:creationId xmlns:a16="http://schemas.microsoft.com/office/drawing/2014/main" id="{A8A522A2-682B-49E5-A194-AFE38FF6CEED}"/>
              </a:ext>
            </a:extLst>
          </p:cNvPr>
          <p:cNvGraphicFramePr>
            <a:graphicFrameLocks noGrp="1"/>
          </p:cNvGraphicFramePr>
          <p:nvPr>
            <p:extLst>
              <p:ext uri="{D42A27DB-BD31-4B8C-83A1-F6EECF244321}">
                <p14:modId xmlns:p14="http://schemas.microsoft.com/office/powerpoint/2010/main" val="1329123577"/>
              </p:ext>
            </p:extLst>
          </p:nvPr>
        </p:nvGraphicFramePr>
        <p:xfrm>
          <a:off x="2521722" y="1633142"/>
          <a:ext cx="5529262" cy="3394078"/>
        </p:xfrm>
        <a:graphic>
          <a:graphicData uri="http://schemas.openxmlformats.org/drawingml/2006/table">
            <a:tbl>
              <a:tblPr/>
              <a:tblGrid>
                <a:gridCol w="1811337">
                  <a:extLst>
                    <a:ext uri="{9D8B030D-6E8A-4147-A177-3AD203B41FA5}">
                      <a16:colId xmlns:a16="http://schemas.microsoft.com/office/drawing/2014/main" val="20000"/>
                    </a:ext>
                  </a:extLst>
                </a:gridCol>
                <a:gridCol w="1766888">
                  <a:extLst>
                    <a:ext uri="{9D8B030D-6E8A-4147-A177-3AD203B41FA5}">
                      <a16:colId xmlns:a16="http://schemas.microsoft.com/office/drawing/2014/main" val="20001"/>
                    </a:ext>
                  </a:extLst>
                </a:gridCol>
                <a:gridCol w="1951037">
                  <a:extLst>
                    <a:ext uri="{9D8B030D-6E8A-4147-A177-3AD203B41FA5}">
                      <a16:colId xmlns:a16="http://schemas.microsoft.com/office/drawing/2014/main" val="20002"/>
                    </a:ext>
                  </a:extLst>
                </a:gridCol>
              </a:tblGrid>
              <a:tr h="671513">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1600" b="1" i="0" u="none" strike="noStrike" cap="none" normalizeH="0" baseline="0" dirty="0" err="1">
                          <a:ln>
                            <a:noFill/>
                          </a:ln>
                          <a:solidFill>
                            <a:srgbClr val="FFFFFF"/>
                          </a:solidFill>
                          <a:effectLst/>
                          <a:latin typeface="Calibri" pitchFamily="34" charset="0"/>
                        </a:rPr>
                        <a:t>Beneficiario</a:t>
                      </a:r>
                      <a:endParaRPr kumimoji="0" lang="en-GB" sz="1600" b="1" i="0" u="none" strike="noStrike" cap="none" normalizeH="0" baseline="0" dirty="0">
                        <a:ln>
                          <a:noFill/>
                        </a:ln>
                        <a:solidFill>
                          <a:srgbClr val="FFFFFF"/>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1" i="0" u="none" strike="noStrike" cap="none" normalizeH="0" baseline="0" dirty="0">
                          <a:ln>
                            <a:noFill/>
                          </a:ln>
                          <a:solidFill>
                            <a:srgbClr val="FFFFFF"/>
                          </a:solidFill>
                          <a:effectLst/>
                          <a:latin typeface="Calibri" pitchFamily="34" charset="0"/>
                        </a:rPr>
                        <a:t>Numero di WMB prodotte</a:t>
                      </a:r>
                      <a:endParaRPr kumimoji="0" lang="it-IT" sz="1300" b="1" i="0" u="none" strike="noStrike" cap="none" normalizeH="0" baseline="0" dirty="0">
                        <a:ln>
                          <a:noFill/>
                        </a:ln>
                        <a:solidFill>
                          <a:srgbClr val="FFFFFF"/>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1" i="0" u="none" strike="noStrike" cap="none" normalizeH="0" baseline="0" dirty="0">
                          <a:ln>
                            <a:noFill/>
                          </a:ln>
                          <a:solidFill>
                            <a:srgbClr val="FFFFFF"/>
                          </a:solidFill>
                          <a:effectLst/>
                          <a:latin typeface="Calibri" pitchFamily="34" charset="0"/>
                        </a:rPr>
                        <a:t>Lettiera  prodotta</a:t>
                      </a:r>
                    </a:p>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1" i="0" u="none" strike="noStrike" cap="none" normalizeH="0" baseline="0" dirty="0">
                          <a:ln>
                            <a:noFill/>
                          </a:ln>
                          <a:solidFill>
                            <a:srgbClr val="FFFFFF"/>
                          </a:solidFill>
                          <a:effectLst/>
                          <a:latin typeface="Calibri" pitchFamily="34" charset="0"/>
                        </a:rPr>
                        <a:t> (in litri)</a:t>
                      </a:r>
                      <a:endParaRPr kumimoji="0" lang="it-IT" sz="1300" b="1" i="0" u="none" strike="noStrike" cap="none" normalizeH="0" baseline="0" dirty="0">
                        <a:ln>
                          <a:noFill/>
                        </a:ln>
                        <a:solidFill>
                          <a:srgbClr val="FFFFFF"/>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87350">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PNFC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35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960*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1"/>
                  </a:ext>
                </a:extLst>
              </a:tr>
              <a:tr h="39052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MAR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27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830*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3889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MEOR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23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450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3889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MEC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25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480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3889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PNATE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27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830*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3889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MEOC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290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3889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chemeClr val="accent2"/>
                          </a:solidFill>
                          <a:effectLst/>
                          <a:latin typeface="Calibri" pitchFamily="34" charset="0"/>
                        </a:rPr>
                        <a:t>TOTAL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chemeClr val="accent2"/>
                          </a:solidFill>
                          <a:effectLst/>
                          <a:latin typeface="Calibri" pitchFamily="34" charset="0"/>
                        </a:rPr>
                        <a:t>150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dirty="0">
                          <a:ln>
                            <a:noFill/>
                          </a:ln>
                          <a:solidFill>
                            <a:schemeClr val="accent2"/>
                          </a:solidFill>
                          <a:effectLst/>
                          <a:latin typeface="Calibri" pitchFamily="34" charset="0"/>
                        </a:rPr>
                        <a:t>3840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bl>
          </a:graphicData>
        </a:graphic>
      </p:graphicFrame>
      <p:sp>
        <p:nvSpPr>
          <p:cNvPr id="8" name="Titolo 1">
            <a:extLst>
              <a:ext uri="{FF2B5EF4-FFF2-40B4-BE49-F238E27FC236}">
                <a16:creationId xmlns:a16="http://schemas.microsoft.com/office/drawing/2014/main" id="{1C615DF1-CC2E-49C2-87C6-AAA05129333D}"/>
              </a:ext>
            </a:extLst>
          </p:cNvPr>
          <p:cNvSpPr txBox="1">
            <a:spLocks/>
          </p:cNvSpPr>
          <p:nvPr/>
        </p:nvSpPr>
        <p:spPr bwMode="auto">
          <a:xfrm>
            <a:off x="2521722" y="4949020"/>
            <a:ext cx="5019675" cy="503238"/>
          </a:xfrm>
          <a:prstGeom prst="rect">
            <a:avLst/>
          </a:prstGeom>
          <a:noFill/>
          <a:ln w="9525">
            <a:noFill/>
            <a:miter lim="800000"/>
            <a:headEnd/>
            <a:tailEnd/>
          </a:ln>
        </p:spPr>
        <p:txBody>
          <a:bodyPr anchor="ctr"/>
          <a:lstStyle/>
          <a:p>
            <a:pPr eaLnBrk="0" hangingPunct="0"/>
            <a:r>
              <a:rPr lang="it-IT" sz="1600" dirty="0">
                <a:latin typeface="Calibri" pitchFamily="34" charset="0"/>
              </a:rPr>
              <a:t>* Inclusa quella prodotta per iniziare l’allevamento  ex situ</a:t>
            </a:r>
          </a:p>
        </p:txBody>
      </p:sp>
    </p:spTree>
    <p:extLst>
      <p:ext uri="{BB962C8B-B14F-4D97-AF65-F5344CB8AC3E}">
        <p14:creationId xmlns:p14="http://schemas.microsoft.com/office/powerpoint/2010/main" val="25592289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1E96050D-FD24-414C-80DC-9DA245D3957A}"/>
              </a:ext>
            </a:extLst>
          </p:cNvPr>
          <p:cNvSpPr>
            <a:spLocks/>
          </p:cNvSpPr>
          <p:nvPr/>
        </p:nvSpPr>
        <p:spPr bwMode="auto">
          <a:xfrm>
            <a:off x="-468560" y="105283"/>
            <a:ext cx="8820594" cy="1143000"/>
          </a:xfrm>
          <a:prstGeom prst="rect">
            <a:avLst/>
          </a:prstGeom>
          <a:noFill/>
          <a:ln w="9525">
            <a:noFill/>
            <a:miter lim="800000"/>
            <a:headEnd/>
            <a:tailEnd/>
          </a:ln>
        </p:spPr>
        <p:txBody>
          <a:bodyPr anchor="ctr"/>
          <a:lstStyle/>
          <a:p>
            <a:pPr algn="ctr">
              <a:lnSpc>
                <a:spcPct val="90000"/>
              </a:lnSpc>
            </a:pPr>
            <a:r>
              <a:rPr lang="it-IT" sz="2800" b="1" dirty="0">
                <a:solidFill>
                  <a:srgbClr val="6671B2"/>
                </a:solidFill>
                <a:latin typeface="Calibri" pitchFamily="34" charset="0"/>
              </a:rPr>
              <a:t>Wood </a:t>
            </a:r>
            <a:r>
              <a:rPr lang="it-IT" sz="2800" b="1" dirty="0" err="1">
                <a:solidFill>
                  <a:srgbClr val="6671B2"/>
                </a:solidFill>
                <a:latin typeface="Calibri" pitchFamily="34" charset="0"/>
              </a:rPr>
              <a:t>Mould</a:t>
            </a:r>
            <a:r>
              <a:rPr lang="it-IT" sz="2800" b="1" dirty="0">
                <a:solidFill>
                  <a:srgbClr val="6671B2"/>
                </a:solidFill>
                <a:latin typeface="Calibri" pitchFamily="34" charset="0"/>
              </a:rPr>
              <a:t> Boxes prodotte dai partners</a:t>
            </a:r>
          </a:p>
        </p:txBody>
      </p:sp>
      <p:pic>
        <p:nvPicPr>
          <p:cNvPr id="6" name="Picture 3" descr="C:\Users\Moo\Desktop\Alfonsine Riserva\lezioni insetti\foto da ridurre\foto ridotte RF2\20170328_184855 (800x493).jpg">
            <a:extLst>
              <a:ext uri="{FF2B5EF4-FFF2-40B4-BE49-F238E27FC236}">
                <a16:creationId xmlns:a16="http://schemas.microsoft.com/office/drawing/2014/main" id="{2872CC1F-7377-45B9-A531-82EEB88591D1}"/>
              </a:ext>
            </a:extLst>
          </p:cNvPr>
          <p:cNvPicPr>
            <a:picLocks noChangeAspect="1" noChangeArrowheads="1"/>
          </p:cNvPicPr>
          <p:nvPr/>
        </p:nvPicPr>
        <p:blipFill>
          <a:blip r:embed="rId3"/>
          <a:srcRect/>
          <a:stretch>
            <a:fillRect/>
          </a:stretch>
        </p:blipFill>
        <p:spPr bwMode="auto">
          <a:xfrm>
            <a:off x="250825" y="1271588"/>
            <a:ext cx="3500438" cy="2157412"/>
          </a:xfrm>
          <a:prstGeom prst="rect">
            <a:avLst/>
          </a:prstGeom>
          <a:ln>
            <a:noFill/>
          </a:ln>
          <a:effectLst>
            <a:outerShdw blurRad="292100" dist="139700" dir="2700000" algn="tl" rotWithShape="0">
              <a:srgbClr val="333333">
                <a:alpha val="65000"/>
              </a:srgbClr>
            </a:outerShdw>
          </a:effectLst>
        </p:spPr>
      </p:pic>
      <p:pic>
        <p:nvPicPr>
          <p:cNvPr id="7" name="Picture 4" descr="C:\Users\Moo\Desktop\Alfonsine Riserva\lezioni insetti\foto da ridurre\foto ridotte RF2\20170503_124824 (700x394).jpg">
            <a:extLst>
              <a:ext uri="{FF2B5EF4-FFF2-40B4-BE49-F238E27FC236}">
                <a16:creationId xmlns:a16="http://schemas.microsoft.com/office/drawing/2014/main" id="{42254B7F-A4A5-4A7C-90E9-56850CAF9F60}"/>
              </a:ext>
            </a:extLst>
          </p:cNvPr>
          <p:cNvPicPr>
            <a:picLocks noChangeAspect="1" noChangeArrowheads="1"/>
          </p:cNvPicPr>
          <p:nvPr/>
        </p:nvPicPr>
        <p:blipFill>
          <a:blip r:embed="rId4"/>
          <a:srcRect r="8095"/>
          <a:stretch>
            <a:fillRect/>
          </a:stretch>
        </p:blipFill>
        <p:spPr bwMode="auto">
          <a:xfrm>
            <a:off x="250825" y="3517900"/>
            <a:ext cx="3500438" cy="2143125"/>
          </a:xfrm>
          <a:prstGeom prst="rect">
            <a:avLst/>
          </a:prstGeom>
          <a:ln>
            <a:noFill/>
          </a:ln>
          <a:effectLst>
            <a:outerShdw blurRad="292100" dist="139700" dir="2700000" algn="tl" rotWithShape="0">
              <a:srgbClr val="333333">
                <a:alpha val="65000"/>
              </a:srgbClr>
            </a:outerShdw>
          </a:effectLst>
        </p:spPr>
      </p:pic>
      <p:pic>
        <p:nvPicPr>
          <p:cNvPr id="8" name="Picture 2" descr="C:\Users\Moo\Desktop\Alfonsine Riserva\lezioni insetti\foto da ridurre\foto ridotte RF2\20170510_174508 (394x700).jpg">
            <a:extLst>
              <a:ext uri="{FF2B5EF4-FFF2-40B4-BE49-F238E27FC236}">
                <a16:creationId xmlns:a16="http://schemas.microsoft.com/office/drawing/2014/main" id="{D14EC8D6-E9D1-4FAC-A086-F363673A4D03}"/>
              </a:ext>
            </a:extLst>
          </p:cNvPr>
          <p:cNvPicPr>
            <a:picLocks noChangeAspect="1" noChangeArrowheads="1"/>
          </p:cNvPicPr>
          <p:nvPr/>
        </p:nvPicPr>
        <p:blipFill>
          <a:blip r:embed="rId5"/>
          <a:srcRect/>
          <a:stretch>
            <a:fillRect/>
          </a:stretch>
        </p:blipFill>
        <p:spPr bwMode="auto">
          <a:xfrm>
            <a:off x="3851275" y="1271588"/>
            <a:ext cx="2578100" cy="3352800"/>
          </a:xfrm>
          <a:prstGeom prst="rect">
            <a:avLst/>
          </a:prstGeom>
          <a:ln>
            <a:noFill/>
          </a:ln>
          <a:effectLst>
            <a:outerShdw blurRad="292100" dist="139700" dir="2700000" algn="tl" rotWithShape="0">
              <a:srgbClr val="333333">
                <a:alpha val="65000"/>
              </a:srgbClr>
            </a:outerShdw>
          </a:effectLst>
        </p:spPr>
      </p:pic>
      <p:pic>
        <p:nvPicPr>
          <p:cNvPr id="9" name="Picture 2" descr="C:\Users\Moo\Desktop\Alfonsine Riserva\lezioni insetti\foto da ridurre\foto ridotte RF2\20170510_180011 (394x700).jpg">
            <a:extLst>
              <a:ext uri="{FF2B5EF4-FFF2-40B4-BE49-F238E27FC236}">
                <a16:creationId xmlns:a16="http://schemas.microsoft.com/office/drawing/2014/main" id="{517A7197-3B62-4D12-AE10-536B7EF9A3D5}"/>
              </a:ext>
            </a:extLst>
          </p:cNvPr>
          <p:cNvPicPr>
            <a:picLocks noChangeAspect="1" noChangeArrowheads="1"/>
          </p:cNvPicPr>
          <p:nvPr/>
        </p:nvPicPr>
        <p:blipFill>
          <a:blip r:embed="rId6"/>
          <a:srcRect/>
          <a:stretch>
            <a:fillRect/>
          </a:stretch>
        </p:blipFill>
        <p:spPr bwMode="auto">
          <a:xfrm>
            <a:off x="6516688" y="1235075"/>
            <a:ext cx="2444750" cy="3756025"/>
          </a:xfrm>
          <a:prstGeom prst="rect">
            <a:avLst/>
          </a:prstGeom>
          <a:ln>
            <a:noFill/>
          </a:ln>
          <a:effectLst>
            <a:outerShdw blurRad="292100" dist="139700" dir="2700000" algn="tl" rotWithShape="0">
              <a:srgbClr val="333333">
                <a:alpha val="65000"/>
              </a:srgbClr>
            </a:outerShdw>
          </a:effectLst>
        </p:spPr>
      </p:pic>
      <p:sp>
        <p:nvSpPr>
          <p:cNvPr id="10" name="Titolo 1">
            <a:extLst>
              <a:ext uri="{FF2B5EF4-FFF2-40B4-BE49-F238E27FC236}">
                <a16:creationId xmlns:a16="http://schemas.microsoft.com/office/drawing/2014/main" id="{2D69C07F-3A49-4117-B6B6-EF67D9C21F19}"/>
              </a:ext>
            </a:extLst>
          </p:cNvPr>
          <p:cNvSpPr txBox="1">
            <a:spLocks/>
          </p:cNvSpPr>
          <p:nvPr/>
        </p:nvSpPr>
        <p:spPr bwMode="auto">
          <a:xfrm>
            <a:off x="3995937" y="5156200"/>
            <a:ext cx="5344246" cy="504825"/>
          </a:xfrm>
          <a:prstGeom prst="rect">
            <a:avLst/>
          </a:prstGeom>
          <a:noFill/>
          <a:ln w="9525">
            <a:noFill/>
            <a:miter lim="800000"/>
            <a:headEnd/>
            <a:tailEnd/>
          </a:ln>
        </p:spPr>
        <p:txBody>
          <a:bodyPr anchor="ctr"/>
          <a:lstStyle/>
          <a:p>
            <a:pPr eaLnBrk="0" hangingPunct="0"/>
            <a:r>
              <a:rPr lang="it-IT" sz="3200" dirty="0">
                <a:solidFill>
                  <a:srgbClr val="53A044"/>
                </a:solidFill>
                <a:latin typeface="Calibri" pitchFamily="34" charset="0"/>
              </a:rPr>
              <a:t>Differenti fasi di lavorazione</a:t>
            </a:r>
          </a:p>
        </p:txBody>
      </p:sp>
    </p:spTree>
    <p:extLst>
      <p:ext uri="{BB962C8B-B14F-4D97-AF65-F5344CB8AC3E}">
        <p14:creationId xmlns:p14="http://schemas.microsoft.com/office/powerpoint/2010/main" val="25287011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6E170F28-5F0C-4872-83F5-4F011DDE02AE}"/>
              </a:ext>
            </a:extLst>
          </p:cNvPr>
          <p:cNvSpPr>
            <a:spLocks/>
          </p:cNvSpPr>
          <p:nvPr/>
        </p:nvSpPr>
        <p:spPr bwMode="auto">
          <a:xfrm>
            <a:off x="107504" y="122345"/>
            <a:ext cx="8229600" cy="1143000"/>
          </a:xfrm>
          <a:prstGeom prst="rect">
            <a:avLst/>
          </a:prstGeom>
          <a:noFill/>
          <a:ln w="9525">
            <a:noFill/>
            <a:miter lim="800000"/>
            <a:headEnd/>
            <a:tailEnd/>
          </a:ln>
        </p:spPr>
        <p:txBody>
          <a:bodyPr anchor="ctr"/>
          <a:lstStyle/>
          <a:p>
            <a:pPr algn="ctr">
              <a:lnSpc>
                <a:spcPct val="90000"/>
              </a:lnSpc>
            </a:pPr>
            <a:r>
              <a:rPr lang="it-IT" sz="3500" b="1" dirty="0">
                <a:solidFill>
                  <a:srgbClr val="6671B2"/>
                </a:solidFill>
                <a:latin typeface="Calibri" pitchFamily="34" charset="0"/>
              </a:rPr>
              <a:t>Lettiera prodotta dai partners</a:t>
            </a:r>
          </a:p>
        </p:txBody>
      </p:sp>
      <p:pic>
        <p:nvPicPr>
          <p:cNvPr id="6" name="Picture 2" descr="C:\Users\Moo\Desktop\Alfonsine Riserva\lezioni insetti\foto da ridurre\foto ridotte RF2\20161111_132735 PNFC (394x700).jpg">
            <a:extLst>
              <a:ext uri="{FF2B5EF4-FFF2-40B4-BE49-F238E27FC236}">
                <a16:creationId xmlns:a16="http://schemas.microsoft.com/office/drawing/2014/main" id="{1C1276FC-C067-4A6E-8C25-6F23FFA45555}"/>
              </a:ext>
            </a:extLst>
          </p:cNvPr>
          <p:cNvPicPr>
            <a:picLocks noChangeAspect="1" noChangeArrowheads="1"/>
          </p:cNvPicPr>
          <p:nvPr/>
        </p:nvPicPr>
        <p:blipFill>
          <a:blip r:embed="rId3"/>
          <a:srcRect/>
          <a:stretch>
            <a:fillRect/>
          </a:stretch>
        </p:blipFill>
        <p:spPr bwMode="auto">
          <a:xfrm>
            <a:off x="200025" y="1268413"/>
            <a:ext cx="2427288" cy="3321050"/>
          </a:xfrm>
          <a:prstGeom prst="rect">
            <a:avLst/>
          </a:prstGeom>
          <a:ln>
            <a:noFill/>
          </a:ln>
          <a:effectLst>
            <a:outerShdw blurRad="292100" dist="139700" dir="2700000" algn="tl" rotWithShape="0">
              <a:srgbClr val="333333">
                <a:alpha val="65000"/>
              </a:srgbClr>
            </a:outerShdw>
          </a:effectLst>
        </p:spPr>
      </p:pic>
      <p:pic>
        <p:nvPicPr>
          <p:cNvPr id="7" name="Picture 3" descr="C:\Users\Moo\Desktop\Alfonsine Riserva\lezioni insetti\foto da ridurre\foto ridotte RF2\20170411_130732 rosura MEC (450x800).jpg">
            <a:extLst>
              <a:ext uri="{FF2B5EF4-FFF2-40B4-BE49-F238E27FC236}">
                <a16:creationId xmlns:a16="http://schemas.microsoft.com/office/drawing/2014/main" id="{FE3AEDB3-66A7-4571-A458-A768FA31252B}"/>
              </a:ext>
            </a:extLst>
          </p:cNvPr>
          <p:cNvPicPr>
            <a:picLocks noChangeAspect="1" noChangeArrowheads="1"/>
          </p:cNvPicPr>
          <p:nvPr/>
        </p:nvPicPr>
        <p:blipFill>
          <a:blip r:embed="rId4"/>
          <a:srcRect/>
          <a:stretch>
            <a:fillRect/>
          </a:stretch>
        </p:blipFill>
        <p:spPr bwMode="auto">
          <a:xfrm>
            <a:off x="2760663" y="1268413"/>
            <a:ext cx="2352675" cy="4181475"/>
          </a:xfrm>
          <a:prstGeom prst="rect">
            <a:avLst/>
          </a:prstGeom>
          <a:ln>
            <a:noFill/>
          </a:ln>
          <a:effectLst>
            <a:outerShdw blurRad="292100" dist="139700" dir="2700000" algn="tl" rotWithShape="0">
              <a:srgbClr val="333333">
                <a:alpha val="65000"/>
              </a:srgbClr>
            </a:outerShdw>
          </a:effectLst>
        </p:spPr>
      </p:pic>
      <p:pic>
        <p:nvPicPr>
          <p:cNvPr id="8" name="Picture 4" descr="D:\a_foto LIFE EREMITA\foto Osmoderma PNFC e MEC e Uliana\20170314_152904 (800x450).jpg">
            <a:extLst>
              <a:ext uri="{FF2B5EF4-FFF2-40B4-BE49-F238E27FC236}">
                <a16:creationId xmlns:a16="http://schemas.microsoft.com/office/drawing/2014/main" id="{C0CD922F-3FBA-437E-81F0-7CD1FB2472F0}"/>
              </a:ext>
            </a:extLst>
          </p:cNvPr>
          <p:cNvPicPr>
            <a:picLocks noChangeAspect="1" noChangeArrowheads="1"/>
          </p:cNvPicPr>
          <p:nvPr/>
        </p:nvPicPr>
        <p:blipFill>
          <a:blip r:embed="rId5"/>
          <a:srcRect/>
          <a:stretch>
            <a:fillRect/>
          </a:stretch>
        </p:blipFill>
        <p:spPr bwMode="auto">
          <a:xfrm>
            <a:off x="5270500" y="1268413"/>
            <a:ext cx="3521075" cy="1981200"/>
          </a:xfrm>
          <a:prstGeom prst="rect">
            <a:avLst/>
          </a:prstGeom>
          <a:ln>
            <a:noFill/>
          </a:ln>
          <a:effectLst>
            <a:outerShdw blurRad="292100" dist="139700" dir="2700000" algn="tl" rotWithShape="0">
              <a:srgbClr val="333333">
                <a:alpha val="65000"/>
              </a:srgbClr>
            </a:outerShdw>
          </a:effectLst>
        </p:spPr>
      </p:pic>
      <p:pic>
        <p:nvPicPr>
          <p:cNvPr id="9" name="Picture 6" descr="C:\Users\Moo\Desktop\Alfonsine Riserva\lezioni insetti\foto da ridurre\foto ridotte RF2\20170428_132140 cassette con rosura PNFC (700x394).jpg">
            <a:extLst>
              <a:ext uri="{FF2B5EF4-FFF2-40B4-BE49-F238E27FC236}">
                <a16:creationId xmlns:a16="http://schemas.microsoft.com/office/drawing/2014/main" id="{18B30374-5668-42A9-B1BF-C49DB6864B09}"/>
              </a:ext>
            </a:extLst>
          </p:cNvPr>
          <p:cNvPicPr>
            <a:picLocks noChangeAspect="1" noChangeArrowheads="1"/>
          </p:cNvPicPr>
          <p:nvPr/>
        </p:nvPicPr>
        <p:blipFill>
          <a:blip r:embed="rId6"/>
          <a:srcRect/>
          <a:stretch>
            <a:fillRect/>
          </a:stretch>
        </p:blipFill>
        <p:spPr bwMode="auto">
          <a:xfrm>
            <a:off x="5286375" y="3332163"/>
            <a:ext cx="3521075" cy="19812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326891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6E170F28-5F0C-4872-83F5-4F011DDE02AE}"/>
              </a:ext>
            </a:extLst>
          </p:cNvPr>
          <p:cNvSpPr>
            <a:spLocks/>
          </p:cNvSpPr>
          <p:nvPr/>
        </p:nvSpPr>
        <p:spPr bwMode="auto">
          <a:xfrm>
            <a:off x="107504" y="122345"/>
            <a:ext cx="8229600" cy="1143000"/>
          </a:xfrm>
          <a:prstGeom prst="rect">
            <a:avLst/>
          </a:prstGeom>
          <a:noFill/>
          <a:ln w="9525">
            <a:noFill/>
            <a:miter lim="800000"/>
            <a:headEnd/>
            <a:tailEnd/>
          </a:ln>
        </p:spPr>
        <p:txBody>
          <a:bodyPr anchor="ctr"/>
          <a:lstStyle/>
          <a:p>
            <a:pPr algn="ctr">
              <a:lnSpc>
                <a:spcPct val="90000"/>
              </a:lnSpc>
            </a:pPr>
            <a:endParaRPr lang="it-IT" sz="3500" b="1" dirty="0">
              <a:solidFill>
                <a:srgbClr val="6671B2"/>
              </a:solidFill>
              <a:latin typeface="Calibri" pitchFamily="34" charset="0"/>
            </a:endParaRPr>
          </a:p>
        </p:txBody>
      </p:sp>
      <p:sp>
        <p:nvSpPr>
          <p:cNvPr id="10" name="Titolo 1">
            <a:extLst>
              <a:ext uri="{FF2B5EF4-FFF2-40B4-BE49-F238E27FC236}">
                <a16:creationId xmlns:a16="http://schemas.microsoft.com/office/drawing/2014/main" id="{9112AD7E-716C-4791-A812-F13EC717DEE5}"/>
              </a:ext>
            </a:extLst>
          </p:cNvPr>
          <p:cNvSpPr txBox="1">
            <a:spLocks/>
          </p:cNvSpPr>
          <p:nvPr/>
        </p:nvSpPr>
        <p:spPr bwMode="auto">
          <a:xfrm>
            <a:off x="200025" y="5145881"/>
            <a:ext cx="5019675" cy="504825"/>
          </a:xfrm>
          <a:prstGeom prst="rect">
            <a:avLst/>
          </a:prstGeom>
          <a:noFill/>
          <a:ln w="9525">
            <a:noFill/>
            <a:miter lim="800000"/>
            <a:headEnd/>
            <a:tailEnd/>
          </a:ln>
        </p:spPr>
        <p:txBody>
          <a:bodyPr anchor="ctr"/>
          <a:lstStyle/>
          <a:p>
            <a:pPr eaLnBrk="0" hangingPunct="0"/>
            <a:endParaRPr lang="it-IT" sz="3000" dirty="0">
              <a:solidFill>
                <a:srgbClr val="53A044"/>
              </a:solidFill>
              <a:latin typeface="Calibri" pitchFamily="34" charset="0"/>
            </a:endParaRPr>
          </a:p>
        </p:txBody>
      </p:sp>
      <p:sp>
        <p:nvSpPr>
          <p:cNvPr id="2" name="Rettangolo 1">
            <a:extLst>
              <a:ext uri="{FF2B5EF4-FFF2-40B4-BE49-F238E27FC236}">
                <a16:creationId xmlns:a16="http://schemas.microsoft.com/office/drawing/2014/main" id="{9B0FEF69-50DE-44A6-B343-1DE29276F949}"/>
              </a:ext>
            </a:extLst>
          </p:cNvPr>
          <p:cNvSpPr/>
          <p:nvPr/>
        </p:nvSpPr>
        <p:spPr>
          <a:xfrm>
            <a:off x="200024" y="481478"/>
            <a:ext cx="6676231" cy="424732"/>
          </a:xfrm>
          <a:prstGeom prst="rect">
            <a:avLst/>
          </a:prstGeom>
        </p:spPr>
        <p:txBody>
          <a:bodyPr wrap="square">
            <a:spAutoFit/>
          </a:bodyPr>
          <a:lstStyle/>
          <a:p>
            <a:pPr algn="ctr">
              <a:lnSpc>
                <a:spcPct val="90000"/>
              </a:lnSpc>
            </a:pPr>
            <a:r>
              <a:rPr lang="it-IT" dirty="0" err="1">
                <a:solidFill>
                  <a:srgbClr val="6671B2"/>
                </a:solidFill>
              </a:rPr>
              <a:t>Results</a:t>
            </a:r>
            <a:r>
              <a:rPr lang="it-IT" dirty="0">
                <a:solidFill>
                  <a:srgbClr val="6671B2"/>
                </a:solidFill>
              </a:rPr>
              <a:t> from Action A2 ex-ante monitoring </a:t>
            </a:r>
          </a:p>
        </p:txBody>
      </p:sp>
      <p:pic>
        <p:nvPicPr>
          <p:cNvPr id="11" name="Immagine 10">
            <a:extLst>
              <a:ext uri="{FF2B5EF4-FFF2-40B4-BE49-F238E27FC236}">
                <a16:creationId xmlns:a16="http://schemas.microsoft.com/office/drawing/2014/main" id="{25C774E3-784E-4426-8239-19C40776F7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097" y="906211"/>
            <a:ext cx="7420279" cy="5251360"/>
          </a:xfrm>
          <a:prstGeom prst="rect">
            <a:avLst/>
          </a:prstGeom>
        </p:spPr>
      </p:pic>
    </p:spTree>
    <p:extLst>
      <p:ext uri="{BB962C8B-B14F-4D97-AF65-F5344CB8AC3E}">
        <p14:creationId xmlns:p14="http://schemas.microsoft.com/office/powerpoint/2010/main" val="25093728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0478F835-9608-41BD-A5FA-609E2B94E4CA}"/>
              </a:ext>
            </a:extLst>
          </p:cNvPr>
          <p:cNvSpPr>
            <a:spLocks/>
          </p:cNvSpPr>
          <p:nvPr/>
        </p:nvSpPr>
        <p:spPr bwMode="auto">
          <a:xfrm>
            <a:off x="1115616" y="764704"/>
            <a:ext cx="6558085" cy="207649"/>
          </a:xfrm>
          <a:prstGeom prst="rect">
            <a:avLst/>
          </a:prstGeom>
          <a:noFill/>
          <a:ln w="9525">
            <a:noFill/>
            <a:miter lim="800000"/>
            <a:headEnd/>
            <a:tailEnd/>
          </a:ln>
        </p:spPr>
        <p:txBody>
          <a:bodyPr anchor="ctr"/>
          <a:lstStyle/>
          <a:p>
            <a:pPr>
              <a:lnSpc>
                <a:spcPct val="90000"/>
              </a:lnSpc>
            </a:pPr>
            <a:r>
              <a:rPr lang="it-IT" sz="2400" b="1" dirty="0" err="1">
                <a:solidFill>
                  <a:srgbClr val="6671B2"/>
                </a:solidFill>
                <a:latin typeface="Calibri" pitchFamily="34" charset="0"/>
              </a:rPr>
              <a:t>Results</a:t>
            </a:r>
            <a:r>
              <a:rPr lang="it-IT" sz="2400" b="1" dirty="0">
                <a:solidFill>
                  <a:srgbClr val="6671B2"/>
                </a:solidFill>
                <a:latin typeface="Calibri" pitchFamily="34" charset="0"/>
              </a:rPr>
              <a:t> from Action A2 </a:t>
            </a:r>
          </a:p>
          <a:p>
            <a:pPr>
              <a:lnSpc>
                <a:spcPct val="90000"/>
              </a:lnSpc>
            </a:pPr>
            <a:r>
              <a:rPr lang="it-IT" sz="2000" i="1" dirty="0" err="1">
                <a:solidFill>
                  <a:schemeClr val="accent1">
                    <a:lumMod val="75000"/>
                  </a:schemeClr>
                </a:solidFill>
              </a:rPr>
              <a:t>Osmoderma</a:t>
            </a:r>
            <a:r>
              <a:rPr lang="it-IT" sz="2000" i="1" dirty="0">
                <a:solidFill>
                  <a:schemeClr val="accent1">
                    <a:lumMod val="75000"/>
                  </a:schemeClr>
                </a:solidFill>
              </a:rPr>
              <a:t> eremita - monitoring station</a:t>
            </a:r>
            <a:endParaRPr lang="it-IT" sz="2400" i="1" dirty="0">
              <a:solidFill>
                <a:schemeClr val="accent1">
                  <a:lumMod val="75000"/>
                </a:schemeClr>
              </a:solidFill>
            </a:endParaRPr>
          </a:p>
          <a:p>
            <a:pPr>
              <a:lnSpc>
                <a:spcPct val="90000"/>
              </a:lnSpc>
            </a:pPr>
            <a:r>
              <a:rPr lang="it-IT" sz="2400" b="1" dirty="0">
                <a:solidFill>
                  <a:srgbClr val="6671B2"/>
                </a:solidFill>
                <a:latin typeface="Calibri" pitchFamily="34" charset="0"/>
              </a:rPr>
              <a:t> </a:t>
            </a:r>
          </a:p>
        </p:txBody>
      </p:sp>
      <p:pic>
        <p:nvPicPr>
          <p:cNvPr id="15" name="Immagine 14">
            <a:extLst>
              <a:ext uri="{FF2B5EF4-FFF2-40B4-BE49-F238E27FC236}">
                <a16:creationId xmlns:a16="http://schemas.microsoft.com/office/drawing/2014/main" id="{AE01CC23-9FFD-4212-B52A-81B5C6ACE9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5761" y="1188383"/>
            <a:ext cx="7258413" cy="5136284"/>
          </a:xfrm>
          <a:prstGeom prst="rect">
            <a:avLst/>
          </a:prstGeom>
        </p:spPr>
      </p:pic>
    </p:spTree>
    <p:extLst>
      <p:ext uri="{BB962C8B-B14F-4D97-AF65-F5344CB8AC3E}">
        <p14:creationId xmlns:p14="http://schemas.microsoft.com/office/powerpoint/2010/main" val="642348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0478F835-9608-41BD-A5FA-609E2B94E4CA}"/>
              </a:ext>
            </a:extLst>
          </p:cNvPr>
          <p:cNvSpPr>
            <a:spLocks/>
          </p:cNvSpPr>
          <p:nvPr/>
        </p:nvSpPr>
        <p:spPr bwMode="auto">
          <a:xfrm>
            <a:off x="1043608" y="476672"/>
            <a:ext cx="7672781" cy="844199"/>
          </a:xfrm>
          <a:prstGeom prst="rect">
            <a:avLst/>
          </a:prstGeom>
          <a:noFill/>
          <a:ln w="9525">
            <a:noFill/>
            <a:miter lim="800000"/>
            <a:headEnd/>
            <a:tailEnd/>
          </a:ln>
        </p:spPr>
        <p:txBody>
          <a:bodyPr anchor="ctr"/>
          <a:lstStyle/>
          <a:p>
            <a:pPr>
              <a:lnSpc>
                <a:spcPct val="90000"/>
              </a:lnSpc>
            </a:pPr>
            <a:r>
              <a:rPr lang="it-IT" sz="2400" b="1" dirty="0" err="1">
                <a:solidFill>
                  <a:srgbClr val="6671B2"/>
                </a:solidFill>
                <a:latin typeface="Calibri" pitchFamily="34" charset="0"/>
              </a:rPr>
              <a:t>Results</a:t>
            </a:r>
            <a:r>
              <a:rPr lang="it-IT" sz="2400" b="1" dirty="0">
                <a:solidFill>
                  <a:srgbClr val="6671B2"/>
                </a:solidFill>
                <a:latin typeface="Calibri" pitchFamily="34" charset="0"/>
              </a:rPr>
              <a:t> from Action A2 </a:t>
            </a:r>
          </a:p>
          <a:p>
            <a:pPr>
              <a:lnSpc>
                <a:spcPct val="90000"/>
              </a:lnSpc>
            </a:pPr>
            <a:r>
              <a:rPr lang="it-IT" sz="2000" i="1" dirty="0" err="1">
                <a:solidFill>
                  <a:schemeClr val="accent1">
                    <a:lumMod val="75000"/>
                  </a:schemeClr>
                </a:solidFill>
              </a:rPr>
              <a:t>Osmoderma</a:t>
            </a:r>
            <a:r>
              <a:rPr lang="it-IT" sz="2000" i="1" dirty="0">
                <a:solidFill>
                  <a:schemeClr val="accent1">
                    <a:lumMod val="75000"/>
                  </a:schemeClr>
                </a:solidFill>
              </a:rPr>
              <a:t> eremita – </a:t>
            </a:r>
            <a:r>
              <a:rPr lang="it-IT" sz="2000" i="1" dirty="0" err="1">
                <a:solidFill>
                  <a:schemeClr val="accent1">
                    <a:lumMod val="75000"/>
                  </a:schemeClr>
                </a:solidFill>
              </a:rPr>
              <a:t>verified</a:t>
            </a:r>
            <a:r>
              <a:rPr lang="it-IT" sz="2000" i="1" dirty="0">
                <a:solidFill>
                  <a:schemeClr val="accent1">
                    <a:lumMod val="75000"/>
                  </a:schemeClr>
                </a:solidFill>
              </a:rPr>
              <a:t> </a:t>
            </a:r>
            <a:r>
              <a:rPr lang="it-IT" sz="2000" i="1" dirty="0" err="1">
                <a:solidFill>
                  <a:schemeClr val="accent1">
                    <a:lumMod val="75000"/>
                  </a:schemeClr>
                </a:solidFill>
              </a:rPr>
              <a:t>presence</a:t>
            </a:r>
            <a:endParaRPr lang="it-IT" sz="2400" i="1" dirty="0">
              <a:solidFill>
                <a:schemeClr val="accent1">
                  <a:lumMod val="75000"/>
                </a:schemeClr>
              </a:solidFill>
            </a:endParaRPr>
          </a:p>
          <a:p>
            <a:pPr>
              <a:lnSpc>
                <a:spcPct val="90000"/>
              </a:lnSpc>
            </a:pPr>
            <a:r>
              <a:rPr lang="it-IT" sz="2400" b="1" dirty="0">
                <a:solidFill>
                  <a:srgbClr val="6671B2"/>
                </a:solidFill>
                <a:latin typeface="Calibri" pitchFamily="34" charset="0"/>
              </a:rPr>
              <a:t> </a:t>
            </a:r>
          </a:p>
        </p:txBody>
      </p:sp>
      <p:pic>
        <p:nvPicPr>
          <p:cNvPr id="15" name="Immagine 14">
            <a:extLst>
              <a:ext uri="{FF2B5EF4-FFF2-40B4-BE49-F238E27FC236}">
                <a16:creationId xmlns:a16="http://schemas.microsoft.com/office/drawing/2014/main" id="{AE01CC23-9FFD-4212-B52A-81B5C6ACE9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5761" y="1188383"/>
            <a:ext cx="7258413" cy="5136283"/>
          </a:xfrm>
          <a:prstGeom prst="rect">
            <a:avLst/>
          </a:prstGeom>
        </p:spPr>
      </p:pic>
    </p:spTree>
    <p:extLst>
      <p:ext uri="{BB962C8B-B14F-4D97-AF65-F5344CB8AC3E}">
        <p14:creationId xmlns:p14="http://schemas.microsoft.com/office/powerpoint/2010/main" val="20359128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0478F835-9608-41BD-A5FA-609E2B94E4CA}"/>
              </a:ext>
            </a:extLst>
          </p:cNvPr>
          <p:cNvSpPr>
            <a:spLocks/>
          </p:cNvSpPr>
          <p:nvPr/>
        </p:nvSpPr>
        <p:spPr bwMode="auto">
          <a:xfrm>
            <a:off x="829093" y="537673"/>
            <a:ext cx="7672781" cy="844199"/>
          </a:xfrm>
          <a:prstGeom prst="rect">
            <a:avLst/>
          </a:prstGeom>
          <a:noFill/>
          <a:ln w="9525">
            <a:noFill/>
            <a:miter lim="800000"/>
            <a:headEnd/>
            <a:tailEnd/>
          </a:ln>
        </p:spPr>
        <p:txBody>
          <a:bodyPr anchor="ctr"/>
          <a:lstStyle/>
          <a:p>
            <a:pPr>
              <a:lnSpc>
                <a:spcPct val="90000"/>
              </a:lnSpc>
            </a:pPr>
            <a:r>
              <a:rPr lang="it-IT" sz="2400" b="1" dirty="0" err="1">
                <a:solidFill>
                  <a:srgbClr val="6671B2"/>
                </a:solidFill>
                <a:latin typeface="Calibri" pitchFamily="34" charset="0"/>
              </a:rPr>
              <a:t>Results</a:t>
            </a:r>
            <a:r>
              <a:rPr lang="it-IT" sz="2400" b="1" dirty="0">
                <a:solidFill>
                  <a:srgbClr val="6671B2"/>
                </a:solidFill>
                <a:latin typeface="Calibri" pitchFamily="34" charset="0"/>
              </a:rPr>
              <a:t> from Action A2 </a:t>
            </a:r>
          </a:p>
          <a:p>
            <a:pPr>
              <a:lnSpc>
                <a:spcPct val="90000"/>
              </a:lnSpc>
            </a:pPr>
            <a:r>
              <a:rPr lang="it-IT" sz="2000" i="1" dirty="0" err="1">
                <a:solidFill>
                  <a:schemeClr val="accent1">
                    <a:lumMod val="75000"/>
                  </a:schemeClr>
                </a:solidFill>
              </a:rPr>
              <a:t>Graphoderus</a:t>
            </a:r>
            <a:r>
              <a:rPr lang="it-IT" sz="2000" i="1" dirty="0">
                <a:solidFill>
                  <a:schemeClr val="accent1">
                    <a:lumMod val="75000"/>
                  </a:schemeClr>
                </a:solidFill>
              </a:rPr>
              <a:t> </a:t>
            </a:r>
            <a:r>
              <a:rPr lang="it-IT" sz="2000" i="1" dirty="0" err="1">
                <a:solidFill>
                  <a:schemeClr val="accent1">
                    <a:lumMod val="75000"/>
                  </a:schemeClr>
                </a:solidFill>
              </a:rPr>
              <a:t>bilineatus</a:t>
            </a:r>
            <a:r>
              <a:rPr lang="it-IT" sz="2000" i="1" dirty="0">
                <a:solidFill>
                  <a:schemeClr val="accent1">
                    <a:lumMod val="75000"/>
                  </a:schemeClr>
                </a:solidFill>
              </a:rPr>
              <a:t> - monitoring station</a:t>
            </a:r>
            <a:endParaRPr lang="it-IT" sz="2400" i="1" dirty="0">
              <a:solidFill>
                <a:schemeClr val="accent1">
                  <a:lumMod val="75000"/>
                </a:schemeClr>
              </a:solidFill>
            </a:endParaRPr>
          </a:p>
          <a:p>
            <a:pPr>
              <a:lnSpc>
                <a:spcPct val="90000"/>
              </a:lnSpc>
            </a:pPr>
            <a:r>
              <a:rPr lang="it-IT" sz="2400" b="1" dirty="0">
                <a:solidFill>
                  <a:srgbClr val="6671B2"/>
                </a:solidFill>
                <a:latin typeface="Calibri" pitchFamily="34" charset="0"/>
              </a:rPr>
              <a:t> </a:t>
            </a:r>
          </a:p>
        </p:txBody>
      </p:sp>
      <p:pic>
        <p:nvPicPr>
          <p:cNvPr id="15" name="Immagine 14">
            <a:extLst>
              <a:ext uri="{FF2B5EF4-FFF2-40B4-BE49-F238E27FC236}">
                <a16:creationId xmlns:a16="http://schemas.microsoft.com/office/drawing/2014/main" id="{AE01CC23-9FFD-4212-B52A-81B5C6ACE9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5761" y="1188383"/>
            <a:ext cx="7258413" cy="5136283"/>
          </a:xfrm>
          <a:prstGeom prst="rect">
            <a:avLst/>
          </a:prstGeom>
        </p:spPr>
      </p:pic>
    </p:spTree>
    <p:extLst>
      <p:ext uri="{BB962C8B-B14F-4D97-AF65-F5344CB8AC3E}">
        <p14:creationId xmlns:p14="http://schemas.microsoft.com/office/powerpoint/2010/main" val="32815106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0478F835-9608-41BD-A5FA-609E2B94E4CA}"/>
              </a:ext>
            </a:extLst>
          </p:cNvPr>
          <p:cNvSpPr>
            <a:spLocks/>
          </p:cNvSpPr>
          <p:nvPr/>
        </p:nvSpPr>
        <p:spPr bwMode="auto">
          <a:xfrm>
            <a:off x="1043608" y="476672"/>
            <a:ext cx="7672781" cy="844199"/>
          </a:xfrm>
          <a:prstGeom prst="rect">
            <a:avLst/>
          </a:prstGeom>
          <a:noFill/>
          <a:ln w="9525">
            <a:noFill/>
            <a:miter lim="800000"/>
            <a:headEnd/>
            <a:tailEnd/>
          </a:ln>
        </p:spPr>
        <p:txBody>
          <a:bodyPr anchor="ctr"/>
          <a:lstStyle/>
          <a:p>
            <a:pPr>
              <a:lnSpc>
                <a:spcPct val="90000"/>
              </a:lnSpc>
            </a:pPr>
            <a:r>
              <a:rPr lang="it-IT" sz="2400" b="1" dirty="0" err="1">
                <a:solidFill>
                  <a:srgbClr val="6671B2"/>
                </a:solidFill>
                <a:latin typeface="Calibri" pitchFamily="34" charset="0"/>
              </a:rPr>
              <a:t>Results</a:t>
            </a:r>
            <a:r>
              <a:rPr lang="it-IT" sz="2400" b="1" dirty="0">
                <a:solidFill>
                  <a:srgbClr val="6671B2"/>
                </a:solidFill>
                <a:latin typeface="Calibri" pitchFamily="34" charset="0"/>
              </a:rPr>
              <a:t> from Action A2 </a:t>
            </a:r>
          </a:p>
          <a:p>
            <a:pPr>
              <a:lnSpc>
                <a:spcPct val="90000"/>
              </a:lnSpc>
            </a:pPr>
            <a:r>
              <a:rPr lang="it-IT" sz="2000" i="1" dirty="0" err="1">
                <a:solidFill>
                  <a:schemeClr val="accent1">
                    <a:lumMod val="75000"/>
                  </a:schemeClr>
                </a:solidFill>
              </a:rPr>
              <a:t>Graphoderus</a:t>
            </a:r>
            <a:r>
              <a:rPr lang="it-IT" sz="2000" i="1" dirty="0">
                <a:solidFill>
                  <a:schemeClr val="accent1">
                    <a:lumMod val="75000"/>
                  </a:schemeClr>
                </a:solidFill>
              </a:rPr>
              <a:t> </a:t>
            </a:r>
            <a:r>
              <a:rPr lang="it-IT" sz="2000" i="1" dirty="0" err="1">
                <a:solidFill>
                  <a:schemeClr val="accent1">
                    <a:lumMod val="75000"/>
                  </a:schemeClr>
                </a:solidFill>
              </a:rPr>
              <a:t>bilineatus</a:t>
            </a:r>
            <a:r>
              <a:rPr lang="it-IT" sz="2000" i="1" dirty="0">
                <a:solidFill>
                  <a:schemeClr val="accent1">
                    <a:lumMod val="75000"/>
                  </a:schemeClr>
                </a:solidFill>
              </a:rPr>
              <a:t> – </a:t>
            </a:r>
            <a:r>
              <a:rPr lang="it-IT" sz="2000" i="1" dirty="0" err="1">
                <a:solidFill>
                  <a:schemeClr val="accent1">
                    <a:lumMod val="75000"/>
                  </a:schemeClr>
                </a:solidFill>
              </a:rPr>
              <a:t>verified</a:t>
            </a:r>
            <a:r>
              <a:rPr lang="it-IT" sz="2000" i="1" dirty="0">
                <a:solidFill>
                  <a:schemeClr val="accent1">
                    <a:lumMod val="75000"/>
                  </a:schemeClr>
                </a:solidFill>
              </a:rPr>
              <a:t> </a:t>
            </a:r>
            <a:r>
              <a:rPr lang="it-IT" sz="2000" i="1" dirty="0" err="1">
                <a:solidFill>
                  <a:schemeClr val="accent1">
                    <a:lumMod val="75000"/>
                  </a:schemeClr>
                </a:solidFill>
              </a:rPr>
              <a:t>presence</a:t>
            </a:r>
            <a:endParaRPr lang="it-IT" sz="2400" i="1" dirty="0">
              <a:solidFill>
                <a:schemeClr val="accent1">
                  <a:lumMod val="75000"/>
                </a:schemeClr>
              </a:solidFill>
            </a:endParaRPr>
          </a:p>
          <a:p>
            <a:pPr>
              <a:lnSpc>
                <a:spcPct val="90000"/>
              </a:lnSpc>
            </a:pPr>
            <a:r>
              <a:rPr lang="it-IT" sz="2400" b="1" dirty="0">
                <a:solidFill>
                  <a:srgbClr val="6671B2"/>
                </a:solidFill>
                <a:latin typeface="Calibri" pitchFamily="34" charset="0"/>
              </a:rPr>
              <a:t> </a:t>
            </a:r>
          </a:p>
        </p:txBody>
      </p:sp>
      <p:pic>
        <p:nvPicPr>
          <p:cNvPr id="4" name="Immagine 3">
            <a:extLst>
              <a:ext uri="{FF2B5EF4-FFF2-40B4-BE49-F238E27FC236}">
                <a16:creationId xmlns:a16="http://schemas.microsoft.com/office/drawing/2014/main" id="{F2ABA503-B0ED-4233-9090-054D392E09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763" y="1322992"/>
            <a:ext cx="7068605" cy="4997724"/>
          </a:xfrm>
          <a:prstGeom prst="rect">
            <a:avLst/>
          </a:prstGeom>
        </p:spPr>
      </p:pic>
    </p:spTree>
    <p:extLst>
      <p:ext uri="{BB962C8B-B14F-4D97-AF65-F5344CB8AC3E}">
        <p14:creationId xmlns:p14="http://schemas.microsoft.com/office/powerpoint/2010/main" val="7381629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0478F835-9608-41BD-A5FA-609E2B94E4CA}"/>
              </a:ext>
            </a:extLst>
          </p:cNvPr>
          <p:cNvSpPr>
            <a:spLocks/>
          </p:cNvSpPr>
          <p:nvPr/>
        </p:nvSpPr>
        <p:spPr bwMode="auto">
          <a:xfrm>
            <a:off x="971600" y="550253"/>
            <a:ext cx="7672781" cy="844199"/>
          </a:xfrm>
          <a:prstGeom prst="rect">
            <a:avLst/>
          </a:prstGeom>
          <a:noFill/>
          <a:ln w="9525">
            <a:noFill/>
            <a:miter lim="800000"/>
            <a:headEnd/>
            <a:tailEnd/>
          </a:ln>
        </p:spPr>
        <p:txBody>
          <a:bodyPr anchor="ctr"/>
          <a:lstStyle/>
          <a:p>
            <a:pPr>
              <a:lnSpc>
                <a:spcPct val="90000"/>
              </a:lnSpc>
            </a:pPr>
            <a:r>
              <a:rPr lang="it-IT" sz="2400" b="1" dirty="0" err="1">
                <a:solidFill>
                  <a:srgbClr val="6671B2"/>
                </a:solidFill>
                <a:latin typeface="Calibri" pitchFamily="34" charset="0"/>
              </a:rPr>
              <a:t>Results</a:t>
            </a:r>
            <a:r>
              <a:rPr lang="it-IT" sz="2400" b="1" dirty="0">
                <a:solidFill>
                  <a:srgbClr val="6671B2"/>
                </a:solidFill>
                <a:latin typeface="Calibri" pitchFamily="34" charset="0"/>
              </a:rPr>
              <a:t> from Action A2 </a:t>
            </a:r>
          </a:p>
          <a:p>
            <a:pPr>
              <a:lnSpc>
                <a:spcPct val="90000"/>
              </a:lnSpc>
            </a:pPr>
            <a:r>
              <a:rPr lang="it-IT" sz="2000" i="1" dirty="0">
                <a:solidFill>
                  <a:schemeClr val="accent1">
                    <a:lumMod val="75000"/>
                  </a:schemeClr>
                </a:solidFill>
              </a:rPr>
              <a:t>Rosalia alpina - monitoring station</a:t>
            </a:r>
            <a:endParaRPr lang="it-IT" sz="2400" i="1" dirty="0">
              <a:solidFill>
                <a:schemeClr val="accent1">
                  <a:lumMod val="75000"/>
                </a:schemeClr>
              </a:solidFill>
            </a:endParaRPr>
          </a:p>
          <a:p>
            <a:pPr>
              <a:lnSpc>
                <a:spcPct val="90000"/>
              </a:lnSpc>
            </a:pPr>
            <a:r>
              <a:rPr lang="it-IT" sz="2400" b="1" dirty="0">
                <a:solidFill>
                  <a:srgbClr val="6671B2"/>
                </a:solidFill>
                <a:latin typeface="Calibri" pitchFamily="34" charset="0"/>
              </a:rPr>
              <a:t> </a:t>
            </a:r>
          </a:p>
        </p:txBody>
      </p:sp>
      <p:pic>
        <p:nvPicPr>
          <p:cNvPr id="15" name="Immagine 14">
            <a:extLst>
              <a:ext uri="{FF2B5EF4-FFF2-40B4-BE49-F238E27FC236}">
                <a16:creationId xmlns:a16="http://schemas.microsoft.com/office/drawing/2014/main" id="{AE01CC23-9FFD-4212-B52A-81B5C6ACE9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5762" y="1188383"/>
            <a:ext cx="7258411" cy="5136283"/>
          </a:xfrm>
          <a:prstGeom prst="rect">
            <a:avLst/>
          </a:prstGeom>
        </p:spPr>
      </p:pic>
    </p:spTree>
    <p:extLst>
      <p:ext uri="{BB962C8B-B14F-4D97-AF65-F5344CB8AC3E}">
        <p14:creationId xmlns:p14="http://schemas.microsoft.com/office/powerpoint/2010/main" val="31068049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0478F835-9608-41BD-A5FA-609E2B94E4CA}"/>
              </a:ext>
            </a:extLst>
          </p:cNvPr>
          <p:cNvSpPr>
            <a:spLocks/>
          </p:cNvSpPr>
          <p:nvPr/>
        </p:nvSpPr>
        <p:spPr bwMode="auto">
          <a:xfrm>
            <a:off x="971600" y="481762"/>
            <a:ext cx="7672781" cy="844199"/>
          </a:xfrm>
          <a:prstGeom prst="rect">
            <a:avLst/>
          </a:prstGeom>
          <a:noFill/>
          <a:ln w="9525">
            <a:noFill/>
            <a:miter lim="800000"/>
            <a:headEnd/>
            <a:tailEnd/>
          </a:ln>
        </p:spPr>
        <p:txBody>
          <a:bodyPr anchor="ctr"/>
          <a:lstStyle/>
          <a:p>
            <a:pPr>
              <a:lnSpc>
                <a:spcPct val="90000"/>
              </a:lnSpc>
            </a:pPr>
            <a:r>
              <a:rPr lang="it-IT" sz="2400" b="1" dirty="0" err="1">
                <a:solidFill>
                  <a:srgbClr val="6671B2"/>
                </a:solidFill>
                <a:latin typeface="Calibri" pitchFamily="34" charset="0"/>
              </a:rPr>
              <a:t>Results</a:t>
            </a:r>
            <a:r>
              <a:rPr lang="it-IT" sz="2400" b="1" dirty="0">
                <a:solidFill>
                  <a:srgbClr val="6671B2"/>
                </a:solidFill>
                <a:latin typeface="Calibri" pitchFamily="34" charset="0"/>
              </a:rPr>
              <a:t> from Action A2 </a:t>
            </a:r>
          </a:p>
          <a:p>
            <a:pPr>
              <a:lnSpc>
                <a:spcPct val="90000"/>
              </a:lnSpc>
            </a:pPr>
            <a:r>
              <a:rPr lang="it-IT" sz="2000" i="1" dirty="0">
                <a:solidFill>
                  <a:schemeClr val="accent1">
                    <a:lumMod val="75000"/>
                  </a:schemeClr>
                </a:solidFill>
              </a:rPr>
              <a:t>Rosalia alpina – </a:t>
            </a:r>
            <a:r>
              <a:rPr lang="it-IT" sz="2000" i="1" dirty="0" err="1">
                <a:solidFill>
                  <a:schemeClr val="accent1">
                    <a:lumMod val="75000"/>
                  </a:schemeClr>
                </a:solidFill>
              </a:rPr>
              <a:t>verified</a:t>
            </a:r>
            <a:r>
              <a:rPr lang="it-IT" sz="2000" i="1" dirty="0">
                <a:solidFill>
                  <a:schemeClr val="accent1">
                    <a:lumMod val="75000"/>
                  </a:schemeClr>
                </a:solidFill>
              </a:rPr>
              <a:t> </a:t>
            </a:r>
            <a:r>
              <a:rPr lang="it-IT" sz="2000" i="1" dirty="0" err="1">
                <a:solidFill>
                  <a:schemeClr val="accent1">
                    <a:lumMod val="75000"/>
                  </a:schemeClr>
                </a:solidFill>
              </a:rPr>
              <a:t>presence</a:t>
            </a:r>
            <a:endParaRPr lang="it-IT" sz="2400" i="1" dirty="0">
              <a:solidFill>
                <a:schemeClr val="accent1">
                  <a:lumMod val="75000"/>
                </a:schemeClr>
              </a:solidFill>
            </a:endParaRPr>
          </a:p>
          <a:p>
            <a:pPr>
              <a:lnSpc>
                <a:spcPct val="90000"/>
              </a:lnSpc>
            </a:pPr>
            <a:r>
              <a:rPr lang="it-IT" sz="2400" b="1" dirty="0">
                <a:solidFill>
                  <a:srgbClr val="6671B2"/>
                </a:solidFill>
                <a:latin typeface="Calibri" pitchFamily="34" charset="0"/>
              </a:rPr>
              <a:t> </a:t>
            </a:r>
          </a:p>
        </p:txBody>
      </p:sp>
      <p:pic>
        <p:nvPicPr>
          <p:cNvPr id="15" name="Immagine 14">
            <a:extLst>
              <a:ext uri="{FF2B5EF4-FFF2-40B4-BE49-F238E27FC236}">
                <a16:creationId xmlns:a16="http://schemas.microsoft.com/office/drawing/2014/main" id="{AE01CC23-9FFD-4212-B52A-81B5C6ACE9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5762" y="1188383"/>
            <a:ext cx="7258411" cy="5136282"/>
          </a:xfrm>
          <a:prstGeom prst="rect">
            <a:avLst/>
          </a:prstGeom>
        </p:spPr>
      </p:pic>
      <p:sp>
        <p:nvSpPr>
          <p:cNvPr id="2" name="Ovale 1">
            <a:extLst>
              <a:ext uri="{FF2B5EF4-FFF2-40B4-BE49-F238E27FC236}">
                <a16:creationId xmlns:a16="http://schemas.microsoft.com/office/drawing/2014/main" id="{9C772807-BAF8-4798-A7FE-86AFD77CCA46}"/>
              </a:ext>
            </a:extLst>
          </p:cNvPr>
          <p:cNvSpPr/>
          <p:nvPr/>
        </p:nvSpPr>
        <p:spPr>
          <a:xfrm>
            <a:off x="4094233" y="4437112"/>
            <a:ext cx="45719"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303835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271292" y="1268760"/>
            <a:ext cx="5904656" cy="4525963"/>
          </a:xfrm>
        </p:spPr>
        <p:txBody>
          <a:bodyPr/>
          <a:lstStyle/>
          <a:p>
            <a:pPr marL="0" indent="0">
              <a:buNone/>
            </a:pPr>
            <a:r>
              <a:rPr lang="it-IT" sz="2800" dirty="0">
                <a:solidFill>
                  <a:srgbClr val="00823B"/>
                </a:solidFill>
              </a:rPr>
              <a:t>La </a:t>
            </a:r>
            <a:r>
              <a:rPr lang="it-IT" sz="2800" b="1" dirty="0">
                <a:solidFill>
                  <a:srgbClr val="00823B"/>
                </a:solidFill>
              </a:rPr>
              <a:t>Rete Natura 2000 </a:t>
            </a:r>
            <a:r>
              <a:rPr lang="it-IT" sz="2800" dirty="0">
                <a:solidFill>
                  <a:srgbClr val="00823B"/>
                </a:solidFill>
              </a:rPr>
              <a:t>è un sistema europeo di aree per proteggere la biodiversità fondato sull’attuazione delle direttive </a:t>
            </a:r>
            <a:r>
              <a:rPr lang="it-IT" sz="2800" b="1" dirty="0">
                <a:solidFill>
                  <a:srgbClr val="00823B"/>
                </a:solidFill>
              </a:rPr>
              <a:t>«Habitat» </a:t>
            </a:r>
            <a:r>
              <a:rPr lang="it-IT" sz="2800" dirty="0">
                <a:solidFill>
                  <a:srgbClr val="00823B"/>
                </a:solidFill>
              </a:rPr>
              <a:t>e </a:t>
            </a:r>
            <a:r>
              <a:rPr lang="it-IT" sz="2800" b="1" dirty="0">
                <a:solidFill>
                  <a:srgbClr val="00823B"/>
                </a:solidFill>
              </a:rPr>
              <a:t>«Uccelli»</a:t>
            </a:r>
            <a:r>
              <a:rPr lang="it-IT" sz="2800" dirty="0">
                <a:solidFill>
                  <a:srgbClr val="00823B"/>
                </a:solidFill>
              </a:rPr>
              <a:t>.</a:t>
            </a:r>
            <a:r>
              <a:rPr lang="it-IT" sz="2800" b="1" dirty="0">
                <a:solidFill>
                  <a:srgbClr val="00823B"/>
                </a:solidFill>
              </a:rPr>
              <a:t> </a:t>
            </a:r>
            <a:r>
              <a:rPr lang="it-IT" sz="2800" dirty="0">
                <a:solidFill>
                  <a:srgbClr val="00823B"/>
                </a:solidFill>
              </a:rPr>
              <a:t>Lo scopo ultimo è quello di garantire uno stato di conservazione soddisfacente delle specie e degli habitat,  attraverso misure per il loro mantenimento e il loro eventuale ripristino, in armonia con le attività dell’uomo</a:t>
            </a:r>
            <a:r>
              <a:rPr lang="it-IT" sz="3000" dirty="0">
                <a:solidFill>
                  <a:srgbClr val="00823B"/>
                </a:solidFill>
              </a:rPr>
              <a:t>.</a:t>
            </a:r>
          </a:p>
        </p:txBody>
      </p:sp>
      <p:sp>
        <p:nvSpPr>
          <p:cNvPr id="4" name="Segnaposto piè di pagina 3"/>
          <p:cNvSpPr>
            <a:spLocks noGrp="1"/>
          </p:cNvSpPr>
          <p:nvPr>
            <p:ph type="ftr" sz="quarter" idx="11"/>
          </p:nvPr>
        </p:nvSpPr>
        <p:spPr/>
        <p:txBody>
          <a:bodyPr/>
          <a:lstStyle/>
          <a:p>
            <a:pPr>
              <a:defRPr/>
            </a:pPr>
            <a:endParaRPr lang="it-IT"/>
          </a:p>
        </p:txBody>
      </p:sp>
      <p:sp>
        <p:nvSpPr>
          <p:cNvPr id="5" name="Titolo 4"/>
          <p:cNvSpPr>
            <a:spLocks noGrp="1"/>
          </p:cNvSpPr>
          <p:nvPr>
            <p:ph type="title"/>
          </p:nvPr>
        </p:nvSpPr>
        <p:spPr>
          <a:xfrm>
            <a:off x="-468560" y="332656"/>
            <a:ext cx="8229600" cy="646331"/>
          </a:xfrm>
          <a:prstGeom prst="rect">
            <a:avLst/>
          </a:prstGeom>
        </p:spPr>
        <p:txBody>
          <a:bodyPr wrap="square">
            <a:spAutoFit/>
          </a:bodyPr>
          <a:lstStyle/>
          <a:p>
            <a:pPr lvl="0" fontAlgn="base">
              <a:spcBef>
                <a:spcPct val="0"/>
              </a:spcBef>
              <a:spcAft>
                <a:spcPct val="0"/>
              </a:spcAft>
            </a:pPr>
            <a:r>
              <a:rPr lang="it-IT" altLang="it-IT" sz="3600" b="1" dirty="0">
                <a:solidFill>
                  <a:srgbClr val="0099FF"/>
                </a:solidFill>
                <a:latin typeface="Arial" pitchFamily="34" charset="0"/>
                <a:cs typeface="Arial" pitchFamily="34" charset="0"/>
              </a:rPr>
              <a:t>COS'È RETE NATURA 2000? </a:t>
            </a:r>
            <a:endParaRPr lang="it-IT" sz="2500" dirty="0">
              <a:latin typeface="+mj-lt"/>
            </a:endParaRPr>
          </a:p>
        </p:txBody>
      </p:sp>
      <p:pic>
        <p:nvPicPr>
          <p:cNvPr id="2050" name="Picture 2" descr="Risultati immagini per rete natura 2000 day"/>
          <p:cNvPicPr>
            <a:picLocks noChangeAspect="1" noChangeArrowheads="1"/>
          </p:cNvPicPr>
          <p:nvPr/>
        </p:nvPicPr>
        <p:blipFill rotWithShape="1">
          <a:blip r:embed="rId2">
            <a:extLst>
              <a:ext uri="{28A0092B-C50C-407E-A947-70E740481C1C}">
                <a14:useLocalDpi xmlns:a14="http://schemas.microsoft.com/office/drawing/2010/main" val="0"/>
              </a:ext>
            </a:extLst>
          </a:blip>
          <a:srcRect r="11736" b="67684"/>
          <a:stretch/>
        </p:blipFill>
        <p:spPr bwMode="auto">
          <a:xfrm>
            <a:off x="-396552" y="1268760"/>
            <a:ext cx="3406452" cy="28803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Risultati immagini per rete natura 2000 day"/>
          <p:cNvPicPr>
            <a:picLocks noChangeAspect="1" noChangeArrowheads="1"/>
          </p:cNvPicPr>
          <p:nvPr/>
        </p:nvPicPr>
        <p:blipFill rotWithShape="1">
          <a:blip r:embed="rId2">
            <a:extLst>
              <a:ext uri="{28A0092B-C50C-407E-A947-70E740481C1C}">
                <a14:useLocalDpi xmlns:a14="http://schemas.microsoft.com/office/drawing/2010/main" val="0"/>
              </a:ext>
            </a:extLst>
          </a:blip>
          <a:srcRect l="5886" t="41164" r="71683" b="48454"/>
          <a:stretch/>
        </p:blipFill>
        <p:spPr bwMode="auto">
          <a:xfrm>
            <a:off x="971600" y="4086783"/>
            <a:ext cx="962025" cy="1028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49093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0478F835-9608-41BD-A5FA-609E2B94E4CA}"/>
              </a:ext>
            </a:extLst>
          </p:cNvPr>
          <p:cNvSpPr>
            <a:spLocks/>
          </p:cNvSpPr>
          <p:nvPr/>
        </p:nvSpPr>
        <p:spPr bwMode="auto">
          <a:xfrm>
            <a:off x="899592" y="481762"/>
            <a:ext cx="7672781" cy="844199"/>
          </a:xfrm>
          <a:prstGeom prst="rect">
            <a:avLst/>
          </a:prstGeom>
          <a:noFill/>
          <a:ln w="9525">
            <a:noFill/>
            <a:miter lim="800000"/>
            <a:headEnd/>
            <a:tailEnd/>
          </a:ln>
        </p:spPr>
        <p:txBody>
          <a:bodyPr anchor="ctr"/>
          <a:lstStyle/>
          <a:p>
            <a:pPr>
              <a:lnSpc>
                <a:spcPct val="90000"/>
              </a:lnSpc>
            </a:pPr>
            <a:r>
              <a:rPr lang="it-IT" sz="2400" b="1" dirty="0" err="1">
                <a:solidFill>
                  <a:srgbClr val="6671B2"/>
                </a:solidFill>
                <a:latin typeface="Calibri" pitchFamily="34" charset="0"/>
              </a:rPr>
              <a:t>Results</a:t>
            </a:r>
            <a:r>
              <a:rPr lang="it-IT" sz="2400" b="1" dirty="0">
                <a:solidFill>
                  <a:srgbClr val="6671B2"/>
                </a:solidFill>
                <a:latin typeface="Calibri" pitchFamily="34" charset="0"/>
              </a:rPr>
              <a:t> from Action A2 </a:t>
            </a:r>
          </a:p>
          <a:p>
            <a:pPr>
              <a:lnSpc>
                <a:spcPct val="90000"/>
              </a:lnSpc>
            </a:pPr>
            <a:r>
              <a:rPr lang="it-IT" sz="2000" i="1" dirty="0" err="1">
                <a:solidFill>
                  <a:schemeClr val="accent1">
                    <a:lumMod val="75000"/>
                  </a:schemeClr>
                </a:solidFill>
              </a:rPr>
              <a:t>Coenagrion</a:t>
            </a:r>
            <a:r>
              <a:rPr lang="it-IT" sz="2000" i="1" dirty="0">
                <a:solidFill>
                  <a:schemeClr val="accent1">
                    <a:lumMod val="75000"/>
                  </a:schemeClr>
                </a:solidFill>
              </a:rPr>
              <a:t> mercuriale - monitoring station</a:t>
            </a:r>
            <a:endParaRPr lang="it-IT" sz="2400" i="1" dirty="0">
              <a:solidFill>
                <a:schemeClr val="accent1">
                  <a:lumMod val="75000"/>
                </a:schemeClr>
              </a:solidFill>
            </a:endParaRPr>
          </a:p>
          <a:p>
            <a:pPr>
              <a:lnSpc>
                <a:spcPct val="90000"/>
              </a:lnSpc>
            </a:pPr>
            <a:r>
              <a:rPr lang="it-IT" sz="2400" b="1" dirty="0">
                <a:solidFill>
                  <a:srgbClr val="6671B2"/>
                </a:solidFill>
                <a:latin typeface="Calibri" pitchFamily="34" charset="0"/>
              </a:rPr>
              <a:t> </a:t>
            </a:r>
          </a:p>
        </p:txBody>
      </p:sp>
      <p:pic>
        <p:nvPicPr>
          <p:cNvPr id="15" name="Immagine 14">
            <a:extLst>
              <a:ext uri="{FF2B5EF4-FFF2-40B4-BE49-F238E27FC236}">
                <a16:creationId xmlns:a16="http://schemas.microsoft.com/office/drawing/2014/main" id="{AE01CC23-9FFD-4212-B52A-81B5C6ACE9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5762" y="1188383"/>
            <a:ext cx="7258411" cy="5136282"/>
          </a:xfrm>
          <a:prstGeom prst="rect">
            <a:avLst/>
          </a:prstGeom>
        </p:spPr>
      </p:pic>
    </p:spTree>
    <p:extLst>
      <p:ext uri="{BB962C8B-B14F-4D97-AF65-F5344CB8AC3E}">
        <p14:creationId xmlns:p14="http://schemas.microsoft.com/office/powerpoint/2010/main" val="8437033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0478F835-9608-41BD-A5FA-609E2B94E4CA}"/>
              </a:ext>
            </a:extLst>
          </p:cNvPr>
          <p:cNvSpPr>
            <a:spLocks/>
          </p:cNvSpPr>
          <p:nvPr/>
        </p:nvSpPr>
        <p:spPr bwMode="auto">
          <a:xfrm>
            <a:off x="846148" y="481762"/>
            <a:ext cx="7672781" cy="844199"/>
          </a:xfrm>
          <a:prstGeom prst="rect">
            <a:avLst/>
          </a:prstGeom>
          <a:noFill/>
          <a:ln w="9525">
            <a:noFill/>
            <a:miter lim="800000"/>
            <a:headEnd/>
            <a:tailEnd/>
          </a:ln>
        </p:spPr>
        <p:txBody>
          <a:bodyPr anchor="ctr"/>
          <a:lstStyle/>
          <a:p>
            <a:pPr>
              <a:lnSpc>
                <a:spcPct val="90000"/>
              </a:lnSpc>
            </a:pPr>
            <a:r>
              <a:rPr lang="it-IT" sz="2400" b="1" dirty="0" err="1">
                <a:solidFill>
                  <a:srgbClr val="6671B2"/>
                </a:solidFill>
                <a:latin typeface="Calibri" pitchFamily="34" charset="0"/>
              </a:rPr>
              <a:t>Results</a:t>
            </a:r>
            <a:r>
              <a:rPr lang="it-IT" sz="2400" b="1" dirty="0">
                <a:solidFill>
                  <a:srgbClr val="6671B2"/>
                </a:solidFill>
                <a:latin typeface="Calibri" pitchFamily="34" charset="0"/>
              </a:rPr>
              <a:t> from Action A2 </a:t>
            </a:r>
          </a:p>
          <a:p>
            <a:pPr>
              <a:lnSpc>
                <a:spcPct val="90000"/>
              </a:lnSpc>
            </a:pPr>
            <a:r>
              <a:rPr lang="it-IT" sz="2000" i="1" dirty="0" err="1">
                <a:solidFill>
                  <a:schemeClr val="accent1">
                    <a:lumMod val="75000"/>
                  </a:schemeClr>
                </a:solidFill>
              </a:rPr>
              <a:t>Coenagrium</a:t>
            </a:r>
            <a:r>
              <a:rPr lang="it-IT" sz="2000" i="1" dirty="0">
                <a:solidFill>
                  <a:schemeClr val="accent1">
                    <a:lumMod val="75000"/>
                  </a:schemeClr>
                </a:solidFill>
              </a:rPr>
              <a:t> mercuriale – </a:t>
            </a:r>
            <a:r>
              <a:rPr lang="it-IT" sz="2000" i="1" dirty="0" err="1">
                <a:solidFill>
                  <a:schemeClr val="accent1">
                    <a:lumMod val="75000"/>
                  </a:schemeClr>
                </a:solidFill>
              </a:rPr>
              <a:t>verified</a:t>
            </a:r>
            <a:r>
              <a:rPr lang="it-IT" sz="2000" i="1" dirty="0">
                <a:solidFill>
                  <a:schemeClr val="accent1">
                    <a:lumMod val="75000"/>
                  </a:schemeClr>
                </a:solidFill>
              </a:rPr>
              <a:t> </a:t>
            </a:r>
            <a:r>
              <a:rPr lang="it-IT" sz="2000" i="1" dirty="0" err="1">
                <a:solidFill>
                  <a:schemeClr val="accent1">
                    <a:lumMod val="75000"/>
                  </a:schemeClr>
                </a:solidFill>
              </a:rPr>
              <a:t>presence</a:t>
            </a:r>
            <a:endParaRPr lang="it-IT" sz="2400" i="1" dirty="0">
              <a:solidFill>
                <a:schemeClr val="accent1">
                  <a:lumMod val="75000"/>
                </a:schemeClr>
              </a:solidFill>
            </a:endParaRPr>
          </a:p>
          <a:p>
            <a:pPr>
              <a:lnSpc>
                <a:spcPct val="90000"/>
              </a:lnSpc>
            </a:pPr>
            <a:r>
              <a:rPr lang="it-IT" sz="2400" b="1" dirty="0">
                <a:solidFill>
                  <a:srgbClr val="6671B2"/>
                </a:solidFill>
                <a:latin typeface="Calibri" pitchFamily="34" charset="0"/>
              </a:rPr>
              <a:t> </a:t>
            </a:r>
          </a:p>
        </p:txBody>
      </p:sp>
      <p:pic>
        <p:nvPicPr>
          <p:cNvPr id="15" name="Immagine 14">
            <a:extLst>
              <a:ext uri="{FF2B5EF4-FFF2-40B4-BE49-F238E27FC236}">
                <a16:creationId xmlns:a16="http://schemas.microsoft.com/office/drawing/2014/main" id="{AE01CC23-9FFD-4212-B52A-81B5C6ACE9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5762" y="1188383"/>
            <a:ext cx="7258410" cy="5136282"/>
          </a:xfrm>
          <a:prstGeom prst="rect">
            <a:avLst/>
          </a:prstGeom>
        </p:spPr>
      </p:pic>
    </p:spTree>
    <p:extLst>
      <p:ext uri="{BB962C8B-B14F-4D97-AF65-F5344CB8AC3E}">
        <p14:creationId xmlns:p14="http://schemas.microsoft.com/office/powerpoint/2010/main" val="16854402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D3CB1AAC-03AD-4070-8C87-9B5136DCCA67}"/>
              </a:ext>
            </a:extLst>
          </p:cNvPr>
          <p:cNvSpPr>
            <a:spLocks/>
          </p:cNvSpPr>
          <p:nvPr/>
        </p:nvSpPr>
        <p:spPr bwMode="auto">
          <a:xfrm>
            <a:off x="-1799432" y="-49247"/>
            <a:ext cx="9392423" cy="1143000"/>
          </a:xfrm>
          <a:prstGeom prst="rect">
            <a:avLst/>
          </a:prstGeom>
          <a:noFill/>
          <a:ln w="9525">
            <a:noFill/>
            <a:miter lim="800000"/>
            <a:headEnd/>
            <a:tailEnd/>
          </a:ln>
        </p:spPr>
        <p:txBody>
          <a:bodyPr anchor="ctr"/>
          <a:lstStyle/>
          <a:p>
            <a:pPr algn="ctr">
              <a:lnSpc>
                <a:spcPct val="90000"/>
              </a:lnSpc>
            </a:pPr>
            <a:r>
              <a:rPr lang="it-IT" sz="3600" b="1" dirty="0">
                <a:solidFill>
                  <a:srgbClr val="6671B2"/>
                </a:solidFill>
                <a:latin typeface="Calibri" pitchFamily="34" charset="0"/>
              </a:rPr>
              <a:t>RESULTATI PRELIMINARI</a:t>
            </a:r>
            <a:endParaRPr lang="it-IT" sz="3600" dirty="0">
              <a:latin typeface="Calibri" pitchFamily="34" charset="0"/>
            </a:endParaRPr>
          </a:p>
        </p:txBody>
      </p:sp>
      <p:graphicFrame>
        <p:nvGraphicFramePr>
          <p:cNvPr id="6" name="Segnaposto contenuto 4">
            <a:extLst>
              <a:ext uri="{FF2B5EF4-FFF2-40B4-BE49-F238E27FC236}">
                <a16:creationId xmlns:a16="http://schemas.microsoft.com/office/drawing/2014/main" id="{443ECEEE-CA6D-43C2-B409-F1C40CD3F47B}"/>
              </a:ext>
            </a:extLst>
          </p:cNvPr>
          <p:cNvGraphicFramePr>
            <a:graphicFrameLocks noGrp="1"/>
          </p:cNvGraphicFramePr>
          <p:nvPr>
            <p:extLst/>
          </p:nvPr>
        </p:nvGraphicFramePr>
        <p:xfrm>
          <a:off x="241300" y="1349961"/>
          <a:ext cx="8589879" cy="3210008"/>
        </p:xfrm>
        <a:graphic>
          <a:graphicData uri="http://schemas.openxmlformats.org/drawingml/2006/table">
            <a:tbl>
              <a:tblPr/>
              <a:tblGrid>
                <a:gridCol w="1739525">
                  <a:extLst>
                    <a:ext uri="{9D8B030D-6E8A-4147-A177-3AD203B41FA5}">
                      <a16:colId xmlns:a16="http://schemas.microsoft.com/office/drawing/2014/main" val="20000"/>
                    </a:ext>
                  </a:extLst>
                </a:gridCol>
                <a:gridCol w="1695802">
                  <a:extLst>
                    <a:ext uri="{9D8B030D-6E8A-4147-A177-3AD203B41FA5}">
                      <a16:colId xmlns:a16="http://schemas.microsoft.com/office/drawing/2014/main" val="20001"/>
                    </a:ext>
                  </a:extLst>
                </a:gridCol>
                <a:gridCol w="1719225">
                  <a:extLst>
                    <a:ext uri="{9D8B030D-6E8A-4147-A177-3AD203B41FA5}">
                      <a16:colId xmlns:a16="http://schemas.microsoft.com/office/drawing/2014/main" val="20002"/>
                    </a:ext>
                  </a:extLst>
                </a:gridCol>
                <a:gridCol w="1680187">
                  <a:extLst>
                    <a:ext uri="{9D8B030D-6E8A-4147-A177-3AD203B41FA5}">
                      <a16:colId xmlns:a16="http://schemas.microsoft.com/office/drawing/2014/main" val="20003"/>
                    </a:ext>
                  </a:extLst>
                </a:gridCol>
                <a:gridCol w="1755140">
                  <a:extLst>
                    <a:ext uri="{9D8B030D-6E8A-4147-A177-3AD203B41FA5}">
                      <a16:colId xmlns:a16="http://schemas.microsoft.com/office/drawing/2014/main" val="20004"/>
                    </a:ext>
                  </a:extLst>
                </a:gridCol>
              </a:tblGrid>
              <a:tr h="598270">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1600" b="1" i="0" u="none" strike="noStrike" cap="none" normalizeH="0" baseline="0" dirty="0">
                          <a:ln>
                            <a:noFill/>
                          </a:ln>
                          <a:solidFill>
                            <a:srgbClr val="FFFFFF"/>
                          </a:solidFill>
                          <a:effectLst/>
                          <a:latin typeface="Calibri" pitchFamily="34" charset="0"/>
                        </a:rPr>
                        <a:t>Beneficiary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1" i="0" u="none" strike="noStrike" cap="none" normalizeH="0" baseline="0">
                          <a:ln>
                            <a:noFill/>
                          </a:ln>
                          <a:solidFill>
                            <a:srgbClr val="FFFFFF"/>
                          </a:solidFill>
                          <a:effectLst/>
                          <a:latin typeface="Calibri" pitchFamily="34" charset="0"/>
                        </a:rPr>
                        <a:t>Osmoderma </a:t>
                      </a:r>
                      <a:r>
                        <a:rPr kumimoji="0" lang="it-IT" sz="1300" b="1" i="0" u="none" strike="noStrike" cap="none" normalizeH="0" baseline="0">
                          <a:ln>
                            <a:noFill/>
                          </a:ln>
                          <a:solidFill>
                            <a:srgbClr val="FFFFFF"/>
                          </a:solidFill>
                          <a:effectLst/>
                          <a:latin typeface="Calibri" pitchFamily="34" charset="0"/>
                        </a:rPr>
                        <a:t>(NEW SITES)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1" i="0" u="none" strike="noStrike" cap="none" normalizeH="0" baseline="0">
                          <a:ln>
                            <a:noFill/>
                          </a:ln>
                          <a:solidFill>
                            <a:srgbClr val="FFFFFF"/>
                          </a:solidFill>
                          <a:effectLst/>
                          <a:latin typeface="Calibri" pitchFamily="34" charset="0"/>
                        </a:rPr>
                        <a:t>Rosalia  </a:t>
                      </a:r>
                    </a:p>
                    <a:p>
                      <a:pPr marL="0" marR="0" lvl="0" indent="0" algn="l" defTabSz="914400" rtl="0" eaLnBrk="1" fontAlgn="base" latinLnBrk="0" hangingPunct="1">
                        <a:lnSpc>
                          <a:spcPct val="90000"/>
                        </a:lnSpc>
                        <a:spcBef>
                          <a:spcPct val="0"/>
                        </a:spcBef>
                        <a:spcAft>
                          <a:spcPct val="0"/>
                        </a:spcAft>
                        <a:buClrTx/>
                        <a:buSzTx/>
                        <a:buFontTx/>
                        <a:buNone/>
                        <a:tabLst/>
                      </a:pPr>
                      <a:r>
                        <a:rPr kumimoji="0" lang="it-IT" sz="1300" b="1" i="0" u="none" strike="noStrike" cap="none" normalizeH="0" baseline="0">
                          <a:ln>
                            <a:noFill/>
                          </a:ln>
                          <a:solidFill>
                            <a:srgbClr val="FFFFFF"/>
                          </a:solidFill>
                          <a:effectLst/>
                          <a:latin typeface="Calibri" pitchFamily="34" charset="0"/>
                        </a:rPr>
                        <a:t>(NEW SITES)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1" i="0" u="none" strike="noStrike" cap="none" normalizeH="0" baseline="0">
                          <a:ln>
                            <a:noFill/>
                          </a:ln>
                          <a:solidFill>
                            <a:srgbClr val="FFFFFF"/>
                          </a:solidFill>
                          <a:effectLst/>
                          <a:latin typeface="Calibri" pitchFamily="34" charset="0"/>
                        </a:rPr>
                        <a:t>Graphoderus </a:t>
                      </a:r>
                      <a:r>
                        <a:rPr kumimoji="0" lang="it-IT" sz="1300" b="1" i="0" u="none" strike="noStrike" cap="none" normalizeH="0" baseline="0">
                          <a:ln>
                            <a:noFill/>
                          </a:ln>
                          <a:solidFill>
                            <a:srgbClr val="FFFFFF"/>
                          </a:solidFill>
                          <a:effectLst/>
                          <a:latin typeface="Calibri" pitchFamily="34" charset="0"/>
                        </a:rPr>
                        <a:t>(SITES)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1" i="0" u="none" strike="noStrike" cap="none" normalizeH="0" baseline="0">
                          <a:ln>
                            <a:noFill/>
                          </a:ln>
                          <a:solidFill>
                            <a:srgbClr val="FFFFFF"/>
                          </a:solidFill>
                          <a:effectLst/>
                          <a:latin typeface="Calibri" pitchFamily="34" charset="0"/>
                        </a:rPr>
                        <a:t>Coenagrion </a:t>
                      </a:r>
                      <a:r>
                        <a:rPr kumimoji="0" lang="it-IT" sz="1300" b="1" i="0" u="none" strike="noStrike" cap="none" normalizeH="0" baseline="0">
                          <a:ln>
                            <a:noFill/>
                          </a:ln>
                          <a:solidFill>
                            <a:srgbClr val="FFFFFF"/>
                          </a:solidFill>
                          <a:effectLst/>
                          <a:latin typeface="Calibri" pitchFamily="34" charset="0"/>
                        </a:rPr>
                        <a:t>(NEW SITES)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73539">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PNFC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5 + 1 confirmed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1"/>
                  </a:ext>
                </a:extLst>
              </a:tr>
              <a:tr h="372021">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MAR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2 + 2 confirmed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1 + 1 confirmed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373539">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MEOR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dirty="0">
                          <a:ln>
                            <a:noFill/>
                          </a:ln>
                          <a:solidFill>
                            <a:srgbClr val="000000"/>
                          </a:solidFill>
                          <a:effectLst/>
                          <a:latin typeface="Calibri" pitchFamily="34" charset="0"/>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372021">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MEC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1 confirmed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37505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PNATE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1 + 1 confirmed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373539">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MEOC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372021">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chemeClr val="accent2"/>
                          </a:solidFill>
                          <a:effectLst/>
                          <a:latin typeface="Calibri" pitchFamily="34" charset="0"/>
                        </a:rPr>
                        <a:t>TOTAL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chemeClr val="accent2"/>
                          </a:solidFill>
                          <a:effectLst/>
                          <a:latin typeface="Calibri" pitchFamily="34" charset="0"/>
                        </a:rPr>
                        <a:t>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dirty="0">
                          <a:ln>
                            <a:noFill/>
                          </a:ln>
                          <a:solidFill>
                            <a:schemeClr val="accent2"/>
                          </a:solidFill>
                          <a:effectLst/>
                          <a:latin typeface="Calibri" pitchFamily="34" charset="0"/>
                        </a:rPr>
                        <a:t>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a:ln>
                            <a:noFill/>
                          </a:ln>
                          <a:solidFill>
                            <a:schemeClr val="accent2"/>
                          </a:solidFill>
                          <a:effectLst/>
                          <a:latin typeface="Calibri" pitchFamily="34" charset="0"/>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dirty="0">
                          <a:ln>
                            <a:noFill/>
                          </a:ln>
                          <a:solidFill>
                            <a:schemeClr val="accent2"/>
                          </a:solidFill>
                          <a:effectLst/>
                          <a:latin typeface="Calibri" pitchFamily="34"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bl>
          </a:graphicData>
        </a:graphic>
      </p:graphicFrame>
      <p:sp>
        <p:nvSpPr>
          <p:cNvPr id="7" name="Titolo 1">
            <a:extLst>
              <a:ext uri="{FF2B5EF4-FFF2-40B4-BE49-F238E27FC236}">
                <a16:creationId xmlns:a16="http://schemas.microsoft.com/office/drawing/2014/main" id="{588D8BA5-B409-46A9-BB7B-2F0EF8D5DBF0}"/>
              </a:ext>
            </a:extLst>
          </p:cNvPr>
          <p:cNvSpPr txBox="1">
            <a:spLocks/>
          </p:cNvSpPr>
          <p:nvPr/>
        </p:nvSpPr>
        <p:spPr bwMode="auto">
          <a:xfrm>
            <a:off x="241300" y="4559969"/>
            <a:ext cx="5019675" cy="504825"/>
          </a:xfrm>
          <a:prstGeom prst="rect">
            <a:avLst/>
          </a:prstGeom>
          <a:noFill/>
          <a:ln w="9525">
            <a:noFill/>
            <a:miter lim="800000"/>
            <a:headEnd/>
            <a:tailEnd/>
          </a:ln>
        </p:spPr>
        <p:txBody>
          <a:bodyPr anchor="ctr"/>
          <a:lstStyle/>
          <a:p>
            <a:pPr eaLnBrk="0" hangingPunct="0"/>
            <a:r>
              <a:rPr lang="it-IT" sz="1600" dirty="0">
                <a:latin typeface="Calibri" pitchFamily="34" charset="0"/>
              </a:rPr>
              <a:t>* One site </a:t>
            </a:r>
            <a:r>
              <a:rPr lang="it-IT" sz="1600" dirty="0" err="1">
                <a:latin typeface="Calibri" pitchFamily="34" charset="0"/>
              </a:rPr>
              <a:t>at</a:t>
            </a:r>
            <a:r>
              <a:rPr lang="it-IT" sz="1600" dirty="0">
                <a:latin typeface="Calibri" pitchFamily="34" charset="0"/>
              </a:rPr>
              <a:t> 1500 m </a:t>
            </a:r>
            <a:r>
              <a:rPr lang="it-IT" sz="1600" dirty="0" err="1">
                <a:latin typeface="Calibri" pitchFamily="34" charset="0"/>
              </a:rPr>
              <a:t>a.s.l</a:t>
            </a:r>
            <a:r>
              <a:rPr lang="it-IT" sz="1600" dirty="0">
                <a:latin typeface="Calibri" pitchFamily="34" charset="0"/>
              </a:rPr>
              <a:t>.</a:t>
            </a:r>
          </a:p>
        </p:txBody>
      </p:sp>
    </p:spTree>
    <p:extLst>
      <p:ext uri="{BB962C8B-B14F-4D97-AF65-F5344CB8AC3E}">
        <p14:creationId xmlns:p14="http://schemas.microsoft.com/office/powerpoint/2010/main" val="17146848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p:cNvSpPr>
            <a:spLocks noGrp="1"/>
          </p:cNvSpPr>
          <p:nvPr>
            <p:ph type="ftr" sz="quarter" idx="11"/>
          </p:nvPr>
        </p:nvSpPr>
        <p:spPr/>
        <p:txBody>
          <a:bodyPr/>
          <a:lstStyle/>
          <a:p>
            <a:pPr>
              <a:defRPr/>
            </a:pPr>
            <a:endParaRPr lang="it-IT"/>
          </a:p>
        </p:txBody>
      </p:sp>
      <p:sp>
        <p:nvSpPr>
          <p:cNvPr id="8" name="Rettangolo 7"/>
          <p:cNvSpPr/>
          <p:nvPr/>
        </p:nvSpPr>
        <p:spPr>
          <a:xfrm>
            <a:off x="0" y="0"/>
            <a:ext cx="6948264" cy="1369606"/>
          </a:xfrm>
          <a:prstGeom prst="rect">
            <a:avLst/>
          </a:prstGeom>
        </p:spPr>
        <p:txBody>
          <a:bodyPr wrap="square">
            <a:spAutoFit/>
          </a:bodyPr>
          <a:lstStyle/>
          <a:p>
            <a:r>
              <a:rPr lang="it-IT" sz="4000" b="1" dirty="0">
                <a:solidFill>
                  <a:srgbClr val="6671B2"/>
                </a:solidFill>
              </a:rPr>
              <a:t> </a:t>
            </a:r>
            <a:r>
              <a:rPr lang="it-IT" sz="3500" b="1" dirty="0">
                <a:solidFill>
                  <a:srgbClr val="6671B2"/>
                </a:solidFill>
                <a:latin typeface="+mj-lt"/>
              </a:rPr>
              <a:t>CONTATTI</a:t>
            </a:r>
          </a:p>
          <a:p>
            <a:endParaRPr lang="it-IT" b="1" dirty="0">
              <a:solidFill>
                <a:srgbClr val="6671B2"/>
              </a:solidFill>
              <a:latin typeface="+mj-lt"/>
            </a:endParaRPr>
          </a:p>
          <a:p>
            <a:pPr algn="ctr"/>
            <a:endParaRPr lang="it-IT" sz="2500" dirty="0">
              <a:latin typeface="+mj-lt"/>
            </a:endParaRPr>
          </a:p>
        </p:txBody>
      </p:sp>
      <p:sp>
        <p:nvSpPr>
          <p:cNvPr id="9" name="Text Box 2"/>
          <p:cNvSpPr txBox="1">
            <a:spLocks noChangeArrowheads="1"/>
          </p:cNvSpPr>
          <p:nvPr/>
        </p:nvSpPr>
        <p:spPr bwMode="auto">
          <a:xfrm>
            <a:off x="230186" y="830392"/>
            <a:ext cx="781236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altLang="it-IT" sz="2200" b="1" i="0" u="none" strike="noStrike" cap="none" normalizeH="0" baseline="0" dirty="0">
                <a:ln>
                  <a:noFill/>
                </a:ln>
                <a:solidFill>
                  <a:srgbClr val="00AF3F"/>
                </a:solidFill>
                <a:effectLst/>
                <a:latin typeface="Calibri" pitchFamily="34" charset="0"/>
                <a:cs typeface="Arial" pitchFamily="34" charset="0"/>
              </a:rPr>
              <a:t>E-MAIL    lifeeremita@regione.emilia-romagna.it</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altLang="it-IT" sz="2200" b="1" i="0" u="none" strike="noStrike" cap="none" normalizeH="0" baseline="0" dirty="0">
                <a:ln>
                  <a:noFill/>
                </a:ln>
                <a:solidFill>
                  <a:srgbClr val="00AF3F"/>
                </a:solidFill>
                <a:effectLst/>
                <a:latin typeface="Calibri" pitchFamily="34" charset="0"/>
                <a:cs typeface="Arial" pitchFamily="34" charset="0"/>
              </a:rPr>
              <a:t>SITO        http://ambiente.regione.emilia-romagna.it/life-eremita</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altLang="it-IT" sz="2200" b="1" i="0" u="none" strike="noStrike" cap="none" normalizeH="0" baseline="0" dirty="0">
                <a:ln>
                  <a:noFill/>
                </a:ln>
                <a:solidFill>
                  <a:srgbClr val="00AF3F"/>
                </a:solidFill>
                <a:effectLst/>
                <a:latin typeface="Calibri" pitchFamily="34" charset="0"/>
                <a:cs typeface="Arial" pitchFamily="34" charset="0"/>
              </a:rPr>
              <a:t>FB            https://www.facebook.com/liferemita/</a:t>
            </a:r>
            <a:endParaRPr kumimoji="0" lang="it-IT" altLang="it-IT" sz="2200" b="0" i="0" u="none" strike="noStrike" cap="none" normalizeH="0" baseline="0" dirty="0">
              <a:ln>
                <a:noFill/>
              </a:ln>
              <a:solidFill>
                <a:schemeClr val="tx1"/>
              </a:solidFill>
              <a:effectLst/>
              <a:latin typeface="Arial" pitchFamily="34" charset="0"/>
              <a:cs typeface="Arial" pitchFamily="34" charset="0"/>
            </a:endParaRPr>
          </a:p>
        </p:txBody>
      </p:sp>
      <p:pic>
        <p:nvPicPr>
          <p:cNvPr id="10" name="Immagine 9"/>
          <p:cNvPicPr>
            <a:picLocks noChangeAspect="1"/>
          </p:cNvPicPr>
          <p:nvPr/>
        </p:nvPicPr>
        <p:blipFill rotWithShape="1">
          <a:blip r:embed="rId2">
            <a:extLst>
              <a:ext uri="{28A0092B-C50C-407E-A947-70E740481C1C}">
                <a14:useLocalDpi xmlns:a14="http://schemas.microsoft.com/office/drawing/2010/main" val="0"/>
              </a:ext>
            </a:extLst>
          </a:blip>
          <a:srcRect t="20509"/>
          <a:stretch/>
        </p:blipFill>
        <p:spPr>
          <a:xfrm>
            <a:off x="3851920" y="2464352"/>
            <a:ext cx="4863872" cy="3558310"/>
          </a:xfrm>
          <a:prstGeom prst="rect">
            <a:avLst/>
          </a:prstGeom>
          <a:ln>
            <a:noFill/>
          </a:ln>
          <a:effectLst>
            <a:outerShdw blurRad="292100" dist="139700" dir="2700000" algn="tl" rotWithShape="0">
              <a:srgbClr val="333333">
                <a:alpha val="65000"/>
              </a:srgbClr>
            </a:outerShdw>
          </a:effectLst>
        </p:spPr>
      </p:pic>
      <p:pic>
        <p:nvPicPr>
          <p:cNvPr id="11" name="Picture 3" descr="\\i2000014139\EREMITA\pubblicazioni\QR Code\ermita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5520" y="3139364"/>
            <a:ext cx="2208287" cy="22082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28670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p:cNvSpPr>
            <a:spLocks noGrp="1"/>
          </p:cNvSpPr>
          <p:nvPr>
            <p:ph type="ftr" sz="quarter" idx="11"/>
          </p:nvPr>
        </p:nvSpPr>
        <p:spPr/>
        <p:txBody>
          <a:bodyPr/>
          <a:lstStyle/>
          <a:p>
            <a:pPr>
              <a:defRPr/>
            </a:pPr>
            <a:endParaRPr lang="it-IT"/>
          </a:p>
        </p:txBody>
      </p:sp>
      <p:sp>
        <p:nvSpPr>
          <p:cNvPr id="7" name="Titolo 1"/>
          <p:cNvSpPr txBox="1">
            <a:spLocks/>
          </p:cNvSpPr>
          <p:nvPr/>
        </p:nvSpPr>
        <p:spPr bwMode="auto">
          <a:xfrm>
            <a:off x="-252536" y="606425"/>
            <a:ext cx="9144000" cy="14700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400" kern="1200">
                <a:solidFill>
                  <a:schemeClr val="tx1"/>
                </a:solidFill>
                <a:latin typeface="+mj-lt"/>
                <a:ea typeface="+mj-ea"/>
                <a:cs typeface="+mj-cs"/>
              </a:defRPr>
            </a:lvl1pPr>
            <a:lvl2pPr algn="ctr" rtl="0" eaLnBrk="0" fontAlgn="base" hangingPunct="0">
              <a:spcBef>
                <a:spcPct val="0"/>
              </a:spcBef>
              <a:spcAft>
                <a:spcPct val="0"/>
              </a:spcAft>
              <a:defRPr sz="2400">
                <a:solidFill>
                  <a:schemeClr val="tx1"/>
                </a:solidFill>
                <a:latin typeface="Calibri" pitchFamily="34" charset="0"/>
              </a:defRPr>
            </a:lvl2pPr>
            <a:lvl3pPr algn="ctr" rtl="0" eaLnBrk="0" fontAlgn="base" hangingPunct="0">
              <a:spcBef>
                <a:spcPct val="0"/>
              </a:spcBef>
              <a:spcAft>
                <a:spcPct val="0"/>
              </a:spcAft>
              <a:defRPr sz="2400">
                <a:solidFill>
                  <a:schemeClr val="tx1"/>
                </a:solidFill>
                <a:latin typeface="Calibri" pitchFamily="34" charset="0"/>
              </a:defRPr>
            </a:lvl3pPr>
            <a:lvl4pPr algn="ctr" rtl="0" eaLnBrk="0" fontAlgn="base" hangingPunct="0">
              <a:spcBef>
                <a:spcPct val="0"/>
              </a:spcBef>
              <a:spcAft>
                <a:spcPct val="0"/>
              </a:spcAft>
              <a:defRPr sz="2400">
                <a:solidFill>
                  <a:schemeClr val="tx1"/>
                </a:solidFill>
                <a:latin typeface="Calibri" pitchFamily="34" charset="0"/>
              </a:defRPr>
            </a:lvl4pPr>
            <a:lvl5pPr algn="ctr" rtl="0" eaLnBrk="0" fontAlgn="base" hangingPunct="0">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a:lstStyle>
          <a:p>
            <a:pPr eaLnBrk="1" hangingPunct="1"/>
            <a:r>
              <a:rPr lang="it-IT" sz="3000" b="0" dirty="0">
                <a:latin typeface="Segoe Print" panose="02000600000000000000" pitchFamily="2" charset="0"/>
              </a:rPr>
              <a:t>Grazie dell’attenzione</a:t>
            </a:r>
            <a:br>
              <a:rPr lang="it-IT" sz="3000" b="0" dirty="0">
                <a:latin typeface="Segoe Print" panose="02000600000000000000" pitchFamily="2" charset="0"/>
              </a:rPr>
            </a:br>
            <a:r>
              <a:rPr lang="it-IT" sz="3000" b="0" dirty="0">
                <a:latin typeface="Segoe Print" panose="02000600000000000000" pitchFamily="2" charset="0"/>
              </a:rPr>
              <a:t>e buon Eremita!</a:t>
            </a:r>
          </a:p>
        </p:txBody>
      </p:sp>
      <p:pic>
        <p:nvPicPr>
          <p:cNvPr id="11266" name="Picture 2" descr="\\i2000014139\EREMITA\Immagini\monitoraggio\2016\DSCN8303_Lago_Pratignano_Patrizia_ricerca_Osmoderma_in-cavità_faggio-secolare_29ago16_fotoRFabbri (600x8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0232" y="2491719"/>
            <a:ext cx="2062367" cy="27498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267" name="Picture 3" descr="\\i2000014139\EREMITA\Immagini\monitoraggio\2016\DSCN8183_Lago_Pratignano_Patrizia_con_bottle-trap_per_Graphoderus_29ago16_fotoRFabbri (800x6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3637" y="2491719"/>
            <a:ext cx="2438400" cy="1828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268" name="Picture 4" descr="\\i2000014139\EREMITA\Immagini\monitoraggio\2016\DSCN4555 cattura Coenagrion mercuriale Pietracuta foto E_Monterastelli (1000x75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457" y="2421112"/>
            <a:ext cx="3048000" cy="2286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269" name="Picture 5" descr="C:\Users\Biondi_M\Pictures\Fiere-convegni\2009 Convegno GEV\foto\GEV Reggio Emilia\controlli polizia idraulica torrente Rodan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92948" y="4581128"/>
            <a:ext cx="2139778" cy="16014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41666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p:cNvSpPr>
            <a:spLocks noGrp="1"/>
          </p:cNvSpPr>
          <p:nvPr>
            <p:ph type="ftr" sz="quarter" idx="11"/>
          </p:nvPr>
        </p:nvSpPr>
        <p:spPr/>
        <p:txBody>
          <a:bodyPr/>
          <a:lstStyle/>
          <a:p>
            <a:pPr>
              <a:defRPr/>
            </a:pPr>
            <a:endParaRPr lang="it-IT"/>
          </a:p>
        </p:txBody>
      </p:sp>
      <p:sp>
        <p:nvSpPr>
          <p:cNvPr id="5" name="Rettangolo 4"/>
          <p:cNvSpPr/>
          <p:nvPr/>
        </p:nvSpPr>
        <p:spPr>
          <a:xfrm>
            <a:off x="140018" y="0"/>
            <a:ext cx="5395129" cy="2108269"/>
          </a:xfrm>
          <a:prstGeom prst="rect">
            <a:avLst/>
          </a:prstGeom>
        </p:spPr>
        <p:txBody>
          <a:bodyPr wrap="square">
            <a:spAutoFit/>
          </a:bodyPr>
          <a:lstStyle/>
          <a:p>
            <a:r>
              <a:rPr lang="it-IT" sz="4000" b="1" dirty="0">
                <a:solidFill>
                  <a:srgbClr val="6671B2"/>
                </a:solidFill>
              </a:rPr>
              <a:t> </a:t>
            </a:r>
            <a:r>
              <a:rPr lang="it-IT" sz="3500" b="1" dirty="0">
                <a:solidFill>
                  <a:srgbClr val="6671B2"/>
                </a:solidFill>
                <a:latin typeface="+mj-lt"/>
              </a:rPr>
              <a:t>IL PROGETTO LIFE EREMITA</a:t>
            </a:r>
          </a:p>
          <a:p>
            <a:r>
              <a:rPr lang="it-IT" sz="2600" dirty="0">
                <a:solidFill>
                  <a:srgbClr val="FFC000"/>
                </a:solidFill>
                <a:latin typeface="+mj-lt"/>
              </a:rPr>
              <a:t>     LIFE14 NAT/IT/000209 EREMITA</a:t>
            </a:r>
            <a:endParaRPr lang="it-IT" sz="2600" b="1" dirty="0">
              <a:solidFill>
                <a:srgbClr val="FFC000"/>
              </a:solidFill>
              <a:latin typeface="+mj-lt"/>
            </a:endParaRPr>
          </a:p>
          <a:p>
            <a:pPr algn="ctr"/>
            <a:r>
              <a:rPr lang="it-IT" sz="2000" b="1" i="1" dirty="0">
                <a:solidFill>
                  <a:srgbClr val="6671B2"/>
                </a:solidFill>
                <a:latin typeface="+mj-lt"/>
              </a:rPr>
              <a:t>Azioni coordinate per la conservazione di popolazioni isolate di insetti forestali e acquatici</a:t>
            </a:r>
          </a:p>
          <a:p>
            <a:pPr algn="ctr"/>
            <a:endParaRPr lang="it-IT" sz="2500" dirty="0">
              <a:latin typeface="+mj-lt"/>
            </a:endParaRPr>
          </a:p>
        </p:txBody>
      </p:sp>
      <p:pic>
        <p:nvPicPr>
          <p:cNvPr id="6" name="Picture 2" descr="\\i2000014139\EREMITA\Immagini\Specie\autore PNFC\rosalia - Francesco lemm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749" y="2348880"/>
            <a:ext cx="4968553" cy="32489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7" name="Rettangolo 6"/>
          <p:cNvSpPr/>
          <p:nvPr/>
        </p:nvSpPr>
        <p:spPr>
          <a:xfrm>
            <a:off x="5265964" y="2357194"/>
            <a:ext cx="3770118" cy="3231654"/>
          </a:xfrm>
          <a:prstGeom prst="rect">
            <a:avLst/>
          </a:prstGeom>
          <a:solidFill>
            <a:srgbClr val="EEC216"/>
          </a:solidFill>
        </p:spPr>
        <p:txBody>
          <a:bodyPr wrap="square">
            <a:spAutoFit/>
          </a:bodyPr>
          <a:lstStyle/>
          <a:p>
            <a:endParaRPr lang="it-IT" sz="1400" b="1" dirty="0">
              <a:solidFill>
                <a:srgbClr val="6671B2"/>
              </a:solidFill>
              <a:latin typeface="+mj-lt"/>
            </a:endParaRPr>
          </a:p>
          <a:p>
            <a:r>
              <a:rPr lang="it-IT" sz="2200" b="1" dirty="0">
                <a:solidFill>
                  <a:srgbClr val="6671B2"/>
                </a:solidFill>
                <a:latin typeface="+mj-lt"/>
              </a:rPr>
              <a:t>Data di inizio</a:t>
            </a:r>
            <a:r>
              <a:rPr lang="it-IT" sz="2200" dirty="0">
                <a:solidFill>
                  <a:srgbClr val="6671B2"/>
                </a:solidFill>
                <a:latin typeface="+mj-lt"/>
              </a:rPr>
              <a:t>: 1° gennaio 2016</a:t>
            </a:r>
          </a:p>
          <a:p>
            <a:r>
              <a:rPr lang="it-IT" sz="2200" b="1" dirty="0">
                <a:solidFill>
                  <a:srgbClr val="6671B2"/>
                </a:solidFill>
                <a:latin typeface="+mj-lt"/>
              </a:rPr>
              <a:t>Durata</a:t>
            </a:r>
            <a:r>
              <a:rPr lang="it-IT" sz="2200" dirty="0">
                <a:solidFill>
                  <a:srgbClr val="6671B2"/>
                </a:solidFill>
                <a:latin typeface="+mj-lt"/>
              </a:rPr>
              <a:t>: 5 anni</a:t>
            </a:r>
          </a:p>
          <a:p>
            <a:r>
              <a:rPr lang="it-IT" sz="2200" b="1" dirty="0">
                <a:solidFill>
                  <a:srgbClr val="6671B2"/>
                </a:solidFill>
                <a:latin typeface="+mj-lt"/>
              </a:rPr>
              <a:t>Partner coordinatore</a:t>
            </a:r>
            <a:r>
              <a:rPr lang="it-IT" sz="2200" dirty="0">
                <a:solidFill>
                  <a:srgbClr val="6671B2"/>
                </a:solidFill>
                <a:latin typeface="+mj-lt"/>
              </a:rPr>
              <a:t>: Regione Emilia-Romagna</a:t>
            </a:r>
          </a:p>
          <a:p>
            <a:r>
              <a:rPr lang="it-IT" sz="2200" b="1" dirty="0">
                <a:solidFill>
                  <a:srgbClr val="6671B2"/>
                </a:solidFill>
                <a:latin typeface="+mj-lt"/>
              </a:rPr>
              <a:t>Altri partner</a:t>
            </a:r>
            <a:r>
              <a:rPr lang="it-IT" sz="2200" dirty="0">
                <a:solidFill>
                  <a:srgbClr val="6671B2"/>
                </a:solidFill>
                <a:latin typeface="+mj-lt"/>
              </a:rPr>
              <a:t>: 2 parchi nazionali e 4 enti di gestione per i parchi e la biodiversità</a:t>
            </a:r>
          </a:p>
          <a:p>
            <a:r>
              <a:rPr lang="it-IT" sz="2200" b="1" dirty="0">
                <a:solidFill>
                  <a:srgbClr val="6671B2"/>
                </a:solidFill>
                <a:latin typeface="+mj-lt"/>
              </a:rPr>
              <a:t>Budget</a:t>
            </a:r>
            <a:r>
              <a:rPr lang="it-IT" sz="2200" dirty="0">
                <a:solidFill>
                  <a:srgbClr val="6671B2"/>
                </a:solidFill>
                <a:latin typeface="+mj-lt"/>
              </a:rPr>
              <a:t>: 2.126.987 euro</a:t>
            </a:r>
          </a:p>
          <a:p>
            <a:endParaRPr lang="it-IT" sz="1400" dirty="0">
              <a:solidFill>
                <a:srgbClr val="6671B2"/>
              </a:solidFill>
              <a:latin typeface="+mj-lt"/>
            </a:endParaRPr>
          </a:p>
        </p:txBody>
      </p:sp>
    </p:spTree>
    <p:extLst>
      <p:ext uri="{BB962C8B-B14F-4D97-AF65-F5344CB8AC3E}">
        <p14:creationId xmlns:p14="http://schemas.microsoft.com/office/powerpoint/2010/main" val="1803989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p:cNvSpPr>
            <a:spLocks noGrp="1"/>
          </p:cNvSpPr>
          <p:nvPr>
            <p:ph type="ftr" sz="quarter" idx="11"/>
          </p:nvPr>
        </p:nvSpPr>
        <p:spPr/>
        <p:txBody>
          <a:bodyPr/>
          <a:lstStyle/>
          <a:p>
            <a:pPr>
              <a:defRPr/>
            </a:pPr>
            <a:endParaRPr lang="it-IT"/>
          </a:p>
        </p:txBody>
      </p:sp>
      <p:sp>
        <p:nvSpPr>
          <p:cNvPr id="5" name="Rettangolo 4"/>
          <p:cNvSpPr/>
          <p:nvPr/>
        </p:nvSpPr>
        <p:spPr>
          <a:xfrm>
            <a:off x="30127" y="7309"/>
            <a:ext cx="7208443" cy="2000548"/>
          </a:xfrm>
          <a:prstGeom prst="rect">
            <a:avLst/>
          </a:prstGeom>
        </p:spPr>
        <p:txBody>
          <a:bodyPr wrap="square">
            <a:spAutoFit/>
          </a:bodyPr>
          <a:lstStyle/>
          <a:p>
            <a:pPr algn="ctr"/>
            <a:r>
              <a:rPr lang="it-IT" sz="4000" b="1" dirty="0">
                <a:solidFill>
                  <a:srgbClr val="6671B2"/>
                </a:solidFill>
              </a:rPr>
              <a:t> </a:t>
            </a:r>
            <a:r>
              <a:rPr lang="it-IT" sz="3500" b="1" dirty="0">
                <a:solidFill>
                  <a:srgbClr val="6671B2"/>
                </a:solidFill>
                <a:latin typeface="+mj-lt"/>
              </a:rPr>
              <a:t>AREE PROTETTE E SITI DELLA RETE NATURA 2000</a:t>
            </a:r>
          </a:p>
          <a:p>
            <a:endParaRPr lang="it-IT" b="1" dirty="0">
              <a:solidFill>
                <a:srgbClr val="6671B2"/>
              </a:solidFill>
              <a:latin typeface="+mj-lt"/>
            </a:endParaRPr>
          </a:p>
          <a:p>
            <a:pPr algn="ctr"/>
            <a:endParaRPr lang="it-IT" sz="2500" dirty="0">
              <a:latin typeface="+mj-lt"/>
            </a:endParaRPr>
          </a:p>
        </p:txBody>
      </p:sp>
      <p:pic>
        <p:nvPicPr>
          <p:cNvPr id="6" name="Picture 2" descr="lifeeremita_prova_mappa_r0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7693" t="31726" r="14232" b="43164"/>
          <a:stretch>
            <a:fillRect/>
          </a:stretch>
        </p:blipFill>
        <p:spPr bwMode="auto">
          <a:xfrm>
            <a:off x="942240" y="2264996"/>
            <a:ext cx="6327095" cy="32949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7" name="Text Box 3"/>
          <p:cNvSpPr txBox="1">
            <a:spLocks noChangeArrowheads="1"/>
          </p:cNvSpPr>
          <p:nvPr/>
        </p:nvSpPr>
        <p:spPr bwMode="auto">
          <a:xfrm>
            <a:off x="1365269" y="4589300"/>
            <a:ext cx="1929290"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ts val="126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Parco nazionale </a:t>
            </a:r>
            <a:br>
              <a:rPr kumimoji="0" lang="it-IT" altLang="it-IT" sz="1800" b="1" i="0" u="none" strike="noStrike" cap="none" normalizeH="0" baseline="0" dirty="0">
                <a:ln>
                  <a:noFill/>
                </a:ln>
                <a:solidFill>
                  <a:srgbClr val="6671B2"/>
                </a:solidFill>
                <a:effectLst/>
                <a:latin typeface="CordiaUPC" pitchFamily="34" charset="-34"/>
                <a:cs typeface="Arial" pitchFamily="34" charset="0"/>
              </a:rPr>
            </a:br>
            <a:r>
              <a:rPr kumimoji="0" lang="it-IT" altLang="it-IT" sz="1800" b="1" i="0" u="none" strike="noStrike" cap="none" normalizeH="0" baseline="0" dirty="0">
                <a:ln>
                  <a:noFill/>
                </a:ln>
                <a:solidFill>
                  <a:srgbClr val="6671B2"/>
                </a:solidFill>
                <a:effectLst/>
                <a:latin typeface="CordiaUPC" pitchFamily="34" charset="-34"/>
                <a:cs typeface="Arial" pitchFamily="34" charset="0"/>
              </a:rPr>
              <a:t>Appennino Tosco-Emiliano </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8" name="AutoShape 4"/>
          <p:cNvSpPr>
            <a:spLocks noChangeArrowheads="1"/>
          </p:cNvSpPr>
          <p:nvPr/>
        </p:nvSpPr>
        <p:spPr bwMode="auto">
          <a:xfrm>
            <a:off x="260746" y="1393082"/>
            <a:ext cx="4840512" cy="454981"/>
          </a:xfrm>
          <a:prstGeom prst="flowChartAlternateProcess">
            <a:avLst/>
          </a:prstGeom>
          <a:solidFill>
            <a:srgbClr val="6671B2"/>
          </a:solidFill>
          <a:ln>
            <a:noFill/>
          </a:ln>
          <a:effectLst/>
          <a:extLst>
            <a:ext uri="{91240B29-F687-4F45-9708-019B960494DF}">
              <a14:hiddenLine xmlns:a14="http://schemas.microsoft.com/office/drawing/2010/main" w="9525" algn="in">
                <a:solidFill>
                  <a:srgbClr val="000080"/>
                </a:solidFill>
                <a:prstDash val="sysDot"/>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it-IT"/>
          </a:p>
        </p:txBody>
      </p:sp>
      <p:sp>
        <p:nvSpPr>
          <p:cNvPr id="9" name="Text Box 5"/>
          <p:cNvSpPr txBox="1">
            <a:spLocks noChangeArrowheads="1"/>
          </p:cNvSpPr>
          <p:nvPr/>
        </p:nvSpPr>
        <p:spPr bwMode="auto">
          <a:xfrm>
            <a:off x="172869" y="1412776"/>
            <a:ext cx="5297067" cy="2599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
              </a:spcAft>
              <a:buClrTx/>
              <a:buSzTx/>
              <a:buFontTx/>
              <a:buNone/>
              <a:tabLst/>
            </a:pPr>
            <a:r>
              <a:rPr kumimoji="0" lang="it-IT" altLang="it-IT" sz="1800" b="1" i="0" u="none" strike="noStrike" cap="none" normalizeH="0" baseline="0" dirty="0">
                <a:ln>
                  <a:noFill/>
                </a:ln>
                <a:solidFill>
                  <a:srgbClr val="FFFFFF"/>
                </a:solidFill>
                <a:effectLst/>
                <a:cs typeface="Arial" pitchFamily="34" charset="0"/>
              </a:rPr>
              <a:t>78 siti Natura 2000 coinvolti nel progetto!</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0" name="Text Box 6"/>
          <p:cNvSpPr txBox="1">
            <a:spLocks noChangeArrowheads="1"/>
          </p:cNvSpPr>
          <p:nvPr/>
        </p:nvSpPr>
        <p:spPr bwMode="auto">
          <a:xfrm>
            <a:off x="4105788" y="5613018"/>
            <a:ext cx="4464496"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ts val="126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Parco nazionale Foreste Casentinesi </a:t>
            </a:r>
            <a:br>
              <a:rPr kumimoji="0" lang="it-IT" altLang="it-IT" sz="1800" b="1" i="0" u="none" strike="noStrike" cap="none" normalizeH="0" baseline="0" dirty="0">
                <a:ln>
                  <a:noFill/>
                </a:ln>
                <a:solidFill>
                  <a:srgbClr val="6671B2"/>
                </a:solidFill>
                <a:effectLst/>
                <a:latin typeface="CordiaUPC" pitchFamily="34" charset="-34"/>
                <a:cs typeface="Arial" pitchFamily="34" charset="0"/>
              </a:rPr>
            </a:br>
            <a:r>
              <a:rPr kumimoji="0" lang="it-IT" altLang="it-IT" sz="1800" b="1" i="0" u="none" strike="noStrike" cap="none" normalizeH="0" baseline="0" dirty="0">
                <a:ln>
                  <a:noFill/>
                </a:ln>
                <a:solidFill>
                  <a:srgbClr val="6671B2"/>
                </a:solidFill>
                <a:effectLst/>
                <a:latin typeface="CordiaUPC" pitchFamily="34" charset="-34"/>
                <a:cs typeface="Arial" pitchFamily="34" charset="0"/>
              </a:rPr>
              <a:t>Monte Falterona e </a:t>
            </a:r>
            <a:r>
              <a:rPr kumimoji="0" lang="it-IT" altLang="it-IT" sz="1800" b="1" i="0" u="none" strike="noStrike" cap="none" normalizeH="0" baseline="0" dirty="0" err="1">
                <a:ln>
                  <a:noFill/>
                </a:ln>
                <a:solidFill>
                  <a:srgbClr val="6671B2"/>
                </a:solidFill>
                <a:effectLst/>
                <a:latin typeface="CordiaUPC" pitchFamily="34" charset="-34"/>
                <a:cs typeface="Arial" pitchFamily="34" charset="0"/>
              </a:rPr>
              <a:t>Campigna</a:t>
            </a:r>
            <a:r>
              <a:rPr kumimoji="0" lang="it-IT" altLang="it-IT" sz="1800" b="1" i="0" u="none" strike="noStrike" cap="none" normalizeH="0" baseline="0" dirty="0">
                <a:ln>
                  <a:noFill/>
                </a:ln>
                <a:solidFill>
                  <a:srgbClr val="6671B2"/>
                </a:solidFill>
                <a:effectLst/>
                <a:latin typeface="CordiaUPC" pitchFamily="34" charset="-34"/>
                <a:cs typeface="Arial" pitchFamily="34" charset="0"/>
              </a:rPr>
              <a:t> </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1" name="Text Box 7"/>
          <p:cNvSpPr txBox="1">
            <a:spLocks noChangeArrowheads="1"/>
          </p:cNvSpPr>
          <p:nvPr/>
        </p:nvSpPr>
        <p:spPr bwMode="auto">
          <a:xfrm>
            <a:off x="745679" y="1868602"/>
            <a:ext cx="18288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Emilia Occidentale</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2" name="Text Box 8"/>
          <p:cNvSpPr txBox="1">
            <a:spLocks noChangeArrowheads="1"/>
          </p:cNvSpPr>
          <p:nvPr/>
        </p:nvSpPr>
        <p:spPr bwMode="auto">
          <a:xfrm>
            <a:off x="6678935" y="4115778"/>
            <a:ext cx="733425" cy="161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Romagna</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3" name="Text Box 9"/>
          <p:cNvSpPr txBox="1">
            <a:spLocks noChangeArrowheads="1"/>
          </p:cNvSpPr>
          <p:nvPr/>
        </p:nvSpPr>
        <p:spPr bwMode="auto">
          <a:xfrm>
            <a:off x="3469405" y="4741700"/>
            <a:ext cx="18288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Emilia Orientale</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4" name="Text Box 10"/>
          <p:cNvSpPr txBox="1">
            <a:spLocks noChangeArrowheads="1"/>
          </p:cNvSpPr>
          <p:nvPr/>
        </p:nvSpPr>
        <p:spPr bwMode="auto">
          <a:xfrm>
            <a:off x="3469405" y="2150696"/>
            <a:ext cx="18288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Emilia Centrale</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cxnSp>
        <p:nvCxnSpPr>
          <p:cNvPr id="15" name="AutoShape 11"/>
          <p:cNvCxnSpPr>
            <a:cxnSpLocks noChangeShapeType="1"/>
          </p:cNvCxnSpPr>
          <p:nvPr/>
        </p:nvCxnSpPr>
        <p:spPr bwMode="auto">
          <a:xfrm flipH="1">
            <a:off x="2574479" y="4276562"/>
            <a:ext cx="246924" cy="312738"/>
          </a:xfrm>
          <a:prstGeom prst="straightConnector1">
            <a:avLst/>
          </a:prstGeom>
          <a:noFill/>
          <a:ln w="28575">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16" name="AutoShape 12"/>
          <p:cNvCxnSpPr>
            <a:cxnSpLocks noChangeShapeType="1"/>
          </p:cNvCxnSpPr>
          <p:nvPr/>
        </p:nvCxnSpPr>
        <p:spPr bwMode="auto">
          <a:xfrm flipH="1">
            <a:off x="4114122" y="2444666"/>
            <a:ext cx="57150" cy="304800"/>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17" name="AutoShape 13"/>
          <p:cNvCxnSpPr>
            <a:cxnSpLocks noChangeShapeType="1"/>
          </p:cNvCxnSpPr>
          <p:nvPr/>
        </p:nvCxnSpPr>
        <p:spPr bwMode="auto">
          <a:xfrm>
            <a:off x="5490394" y="5315209"/>
            <a:ext cx="108421" cy="297809"/>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18" name="AutoShape 14"/>
          <p:cNvCxnSpPr>
            <a:cxnSpLocks noChangeShapeType="1"/>
          </p:cNvCxnSpPr>
          <p:nvPr/>
        </p:nvCxnSpPr>
        <p:spPr bwMode="auto">
          <a:xfrm flipV="1">
            <a:off x="6338036" y="4277704"/>
            <a:ext cx="340899" cy="311596"/>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20" name="AutoShape 16"/>
          <p:cNvCxnSpPr>
            <a:cxnSpLocks noChangeShapeType="1"/>
          </p:cNvCxnSpPr>
          <p:nvPr/>
        </p:nvCxnSpPr>
        <p:spPr bwMode="auto">
          <a:xfrm>
            <a:off x="4171272" y="4432931"/>
            <a:ext cx="12700" cy="317500"/>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25" name="AutoShape 12"/>
          <p:cNvCxnSpPr>
            <a:cxnSpLocks noChangeShapeType="1"/>
            <a:stCxn id="11" idx="2"/>
          </p:cNvCxnSpPr>
          <p:nvPr/>
        </p:nvCxnSpPr>
        <p:spPr bwMode="auto">
          <a:xfrm flipH="1">
            <a:off x="1631504" y="2097202"/>
            <a:ext cx="28575" cy="472594"/>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pic>
        <p:nvPicPr>
          <p:cNvPr id="27" name="Immagine 8"/>
          <p:cNvPicPr>
            <a:picLocks noChangeAspect="1"/>
          </p:cNvPicPr>
          <p:nvPr/>
        </p:nvPicPr>
        <p:blipFill>
          <a:blip r:embed="rId3"/>
          <a:srcRect/>
          <a:stretch>
            <a:fillRect/>
          </a:stretch>
        </p:blipFill>
        <p:spPr bwMode="auto">
          <a:xfrm>
            <a:off x="711851" y="2160459"/>
            <a:ext cx="595206" cy="346080"/>
          </a:xfrm>
          <a:prstGeom prst="rect">
            <a:avLst/>
          </a:prstGeom>
          <a:noFill/>
          <a:ln w="9525">
            <a:noFill/>
            <a:miter lim="800000"/>
            <a:headEnd/>
            <a:tailEnd/>
          </a:ln>
        </p:spPr>
      </p:pic>
      <p:pic>
        <p:nvPicPr>
          <p:cNvPr id="28" name="Immagine 9"/>
          <p:cNvPicPr>
            <a:picLocks noChangeAspect="1"/>
          </p:cNvPicPr>
          <p:nvPr/>
        </p:nvPicPr>
        <p:blipFill>
          <a:blip r:embed="rId4"/>
          <a:srcRect/>
          <a:stretch>
            <a:fillRect/>
          </a:stretch>
        </p:blipFill>
        <p:spPr bwMode="auto">
          <a:xfrm>
            <a:off x="3756692" y="5122700"/>
            <a:ext cx="829159" cy="648637"/>
          </a:xfrm>
          <a:prstGeom prst="rect">
            <a:avLst/>
          </a:prstGeom>
          <a:noFill/>
          <a:ln w="9525">
            <a:noFill/>
            <a:miter lim="800000"/>
            <a:headEnd/>
            <a:tailEnd/>
          </a:ln>
        </p:spPr>
      </p:pic>
      <p:pic>
        <p:nvPicPr>
          <p:cNvPr id="29" name="Immagine 10"/>
          <p:cNvPicPr>
            <a:picLocks noChangeAspect="1"/>
          </p:cNvPicPr>
          <p:nvPr/>
        </p:nvPicPr>
        <p:blipFill rotWithShape="1">
          <a:blip r:embed="rId5"/>
          <a:srcRect r="34353"/>
          <a:stretch/>
        </p:blipFill>
        <p:spPr bwMode="auto">
          <a:xfrm>
            <a:off x="235544" y="4296543"/>
            <a:ext cx="1111022" cy="713940"/>
          </a:xfrm>
          <a:prstGeom prst="rect">
            <a:avLst/>
          </a:prstGeom>
          <a:noFill/>
          <a:ln w="9525">
            <a:noFill/>
            <a:miter lim="800000"/>
            <a:headEnd/>
            <a:tailEnd/>
          </a:ln>
        </p:spPr>
      </p:pic>
      <p:pic>
        <p:nvPicPr>
          <p:cNvPr id="30" name="Immagine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87047" y="5613018"/>
            <a:ext cx="1118554" cy="537871"/>
          </a:xfrm>
          <a:prstGeom prst="rect">
            <a:avLst/>
          </a:prstGeom>
        </p:spPr>
      </p:pic>
      <p:pic>
        <p:nvPicPr>
          <p:cNvPr id="31" name="Immagine 6"/>
          <p:cNvPicPr>
            <a:picLocks noChangeAspect="1"/>
          </p:cNvPicPr>
          <p:nvPr/>
        </p:nvPicPr>
        <p:blipFill>
          <a:blip r:embed="rId7"/>
          <a:srcRect/>
          <a:stretch>
            <a:fillRect/>
          </a:stretch>
        </p:blipFill>
        <p:spPr bwMode="auto">
          <a:xfrm>
            <a:off x="6779649" y="3570091"/>
            <a:ext cx="531995" cy="531995"/>
          </a:xfrm>
          <a:prstGeom prst="rect">
            <a:avLst/>
          </a:prstGeom>
          <a:noFill/>
          <a:ln w="9525">
            <a:noFill/>
            <a:miter lim="800000"/>
            <a:headEnd/>
            <a:tailEnd/>
          </a:ln>
        </p:spPr>
      </p:pic>
      <p:pic>
        <p:nvPicPr>
          <p:cNvPr id="32" name="Immagine 7"/>
          <p:cNvPicPr>
            <a:picLocks noChangeAspect="1"/>
          </p:cNvPicPr>
          <p:nvPr/>
        </p:nvPicPr>
        <p:blipFill>
          <a:blip r:embed="rId8"/>
          <a:srcRect t="9448"/>
          <a:stretch>
            <a:fillRect/>
          </a:stretch>
        </p:blipFill>
        <p:spPr bwMode="auto">
          <a:xfrm>
            <a:off x="4993208" y="2063212"/>
            <a:ext cx="864096" cy="443327"/>
          </a:xfrm>
          <a:prstGeom prst="rect">
            <a:avLst/>
          </a:prstGeom>
          <a:noFill/>
          <a:ln w="9525">
            <a:noFill/>
            <a:miter lim="800000"/>
            <a:headEnd/>
            <a:tailEnd/>
          </a:ln>
        </p:spPr>
      </p:pic>
    </p:spTree>
    <p:extLst>
      <p:ext uri="{BB962C8B-B14F-4D97-AF65-F5344CB8AC3E}">
        <p14:creationId xmlns:p14="http://schemas.microsoft.com/office/powerpoint/2010/main" val="28775199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p:cNvSpPr>
            <a:spLocks noGrp="1"/>
          </p:cNvSpPr>
          <p:nvPr>
            <p:ph type="ftr" sz="quarter" idx="11"/>
          </p:nvPr>
        </p:nvSpPr>
        <p:spPr/>
        <p:txBody>
          <a:bodyPr/>
          <a:lstStyle/>
          <a:p>
            <a:pPr>
              <a:defRPr/>
            </a:pPr>
            <a:endParaRPr lang="it-IT"/>
          </a:p>
        </p:txBody>
      </p:sp>
      <p:sp>
        <p:nvSpPr>
          <p:cNvPr id="5" name="Rettangolo 4"/>
          <p:cNvSpPr/>
          <p:nvPr/>
        </p:nvSpPr>
        <p:spPr>
          <a:xfrm>
            <a:off x="165168" y="188640"/>
            <a:ext cx="6444208" cy="707886"/>
          </a:xfrm>
          <a:prstGeom prst="rect">
            <a:avLst/>
          </a:prstGeom>
        </p:spPr>
        <p:txBody>
          <a:bodyPr wrap="square">
            <a:spAutoFit/>
          </a:bodyPr>
          <a:lstStyle/>
          <a:p>
            <a:r>
              <a:rPr lang="it-IT" sz="4000" b="1" dirty="0">
                <a:solidFill>
                  <a:srgbClr val="6671B2"/>
                </a:solidFill>
              </a:rPr>
              <a:t> </a:t>
            </a:r>
            <a:r>
              <a:rPr lang="it-IT" sz="3500" b="1" dirty="0">
                <a:solidFill>
                  <a:srgbClr val="6671B2"/>
                </a:solidFill>
                <a:latin typeface="+mj-lt"/>
              </a:rPr>
              <a:t>IL PROGETTO SI PROPONE DI…</a:t>
            </a:r>
            <a:endParaRPr lang="it-IT" sz="2500" dirty="0">
              <a:latin typeface="+mj-lt"/>
            </a:endParaRPr>
          </a:p>
        </p:txBody>
      </p:sp>
      <p:sp>
        <p:nvSpPr>
          <p:cNvPr id="6" name="Rettangolo 5"/>
          <p:cNvSpPr/>
          <p:nvPr/>
        </p:nvSpPr>
        <p:spPr>
          <a:xfrm>
            <a:off x="111261" y="1052736"/>
            <a:ext cx="8917536" cy="4893647"/>
          </a:xfrm>
          <a:prstGeom prst="rect">
            <a:avLst/>
          </a:prstGeom>
        </p:spPr>
        <p:txBody>
          <a:bodyPr wrap="square">
            <a:spAutoFit/>
          </a:bodyPr>
          <a:lstStyle/>
          <a:p>
            <a:pPr marL="109538"/>
            <a:r>
              <a:rPr lang="it-IT" sz="2400" b="1" dirty="0">
                <a:solidFill>
                  <a:schemeClr val="bg2">
                    <a:lumMod val="25000"/>
                  </a:schemeClr>
                </a:solidFill>
                <a:latin typeface="+mj-lt"/>
              </a:rPr>
              <a:t>Assicurare migliori condizioni di conservazione sul territorio regionale per le popolazioni residuali di 4 specie di interesse comunitario, particolarmente protette anche ai sensi della L.R. 15/2006, </a:t>
            </a:r>
            <a:r>
              <a:rPr lang="it-IT" sz="2400" b="1" dirty="0">
                <a:solidFill>
                  <a:schemeClr val="bg2">
                    <a:lumMod val="25000"/>
                  </a:schemeClr>
                </a:solidFill>
              </a:rPr>
              <a:t>agendo sui fattori di minaccia naturali e di origine antropica:</a:t>
            </a:r>
            <a:r>
              <a:rPr lang="it-IT" sz="2400" b="1" dirty="0">
                <a:solidFill>
                  <a:schemeClr val="bg2">
                    <a:lumMod val="25000"/>
                  </a:schemeClr>
                </a:solidFill>
                <a:latin typeface="+mj-lt"/>
              </a:rPr>
              <a:t>     </a:t>
            </a:r>
          </a:p>
          <a:p>
            <a:pPr marL="109538"/>
            <a:r>
              <a:rPr lang="it-IT" sz="2400" b="1" dirty="0">
                <a:solidFill>
                  <a:schemeClr val="bg2">
                    <a:lumMod val="25000"/>
                  </a:schemeClr>
                </a:solidFill>
                <a:latin typeface="+mj-lt"/>
              </a:rPr>
              <a:t>	            </a:t>
            </a:r>
          </a:p>
          <a:p>
            <a:pPr marL="109538"/>
            <a:r>
              <a:rPr lang="it-IT" sz="2400" b="1" i="1" dirty="0">
                <a:solidFill>
                  <a:srgbClr val="53A044"/>
                </a:solidFill>
                <a:latin typeface="+mj-lt"/>
              </a:rPr>
              <a:t>             </a:t>
            </a:r>
            <a:r>
              <a:rPr lang="it-IT" sz="2400" b="1" i="1" dirty="0" err="1">
                <a:solidFill>
                  <a:srgbClr val="9B512A"/>
                </a:solidFill>
                <a:latin typeface="+mj-lt"/>
              </a:rPr>
              <a:t>Osmoderma</a:t>
            </a:r>
            <a:r>
              <a:rPr lang="it-IT" sz="2400" b="1" i="1" dirty="0">
                <a:solidFill>
                  <a:srgbClr val="9B512A"/>
                </a:solidFill>
                <a:latin typeface="+mj-lt"/>
              </a:rPr>
              <a:t> eremita </a:t>
            </a:r>
            <a:br>
              <a:rPr lang="it-IT" sz="2400" b="1" i="1" dirty="0">
                <a:solidFill>
                  <a:srgbClr val="9B512A"/>
                </a:solidFill>
                <a:latin typeface="+mj-lt"/>
              </a:rPr>
            </a:br>
            <a:r>
              <a:rPr lang="it-IT" sz="2400" b="1" i="1" dirty="0">
                <a:solidFill>
                  <a:srgbClr val="9B512A"/>
                </a:solidFill>
                <a:latin typeface="+mj-lt"/>
              </a:rPr>
              <a:t>             </a:t>
            </a:r>
            <a:r>
              <a:rPr lang="it-IT" b="1" dirty="0">
                <a:solidFill>
                  <a:srgbClr val="9B512A"/>
                </a:solidFill>
                <a:latin typeface="+mj-lt"/>
              </a:rPr>
              <a:t>Scarabeo eremita odoroso</a:t>
            </a:r>
          </a:p>
          <a:p>
            <a:pPr marL="109538"/>
            <a:endParaRPr lang="it-IT" sz="2400" b="1" i="1" dirty="0">
              <a:solidFill>
                <a:srgbClr val="9B512A"/>
              </a:solidFill>
              <a:latin typeface="+mj-lt"/>
            </a:endParaRPr>
          </a:p>
          <a:p>
            <a:pPr marL="109538"/>
            <a:r>
              <a:rPr lang="it-IT" sz="2400" b="1" i="1" dirty="0">
                <a:solidFill>
                  <a:srgbClr val="53A044"/>
                </a:solidFill>
                <a:latin typeface="+mj-lt"/>
              </a:rPr>
              <a:t>              </a:t>
            </a:r>
            <a:r>
              <a:rPr lang="it-IT" sz="2400" b="1" i="1" dirty="0">
                <a:solidFill>
                  <a:srgbClr val="6671B2"/>
                </a:solidFill>
                <a:latin typeface="+mj-lt"/>
              </a:rPr>
              <a:t>Rosalia alpina </a:t>
            </a:r>
            <a:br>
              <a:rPr lang="it-IT" sz="2400" b="1" i="1" dirty="0">
                <a:solidFill>
                  <a:srgbClr val="6671B2"/>
                </a:solidFill>
                <a:latin typeface="+mj-lt"/>
              </a:rPr>
            </a:br>
            <a:r>
              <a:rPr lang="it-IT" sz="2400" b="1" i="1" dirty="0">
                <a:solidFill>
                  <a:srgbClr val="6671B2"/>
                </a:solidFill>
                <a:latin typeface="+mj-lt"/>
              </a:rPr>
              <a:t>              </a:t>
            </a:r>
            <a:r>
              <a:rPr lang="it-IT" b="1" dirty="0">
                <a:solidFill>
                  <a:srgbClr val="6671B2"/>
                </a:solidFill>
                <a:latin typeface="+mj-lt"/>
              </a:rPr>
              <a:t>Rosalia alpina</a:t>
            </a:r>
          </a:p>
          <a:p>
            <a:pPr marL="109538"/>
            <a:endParaRPr lang="it-IT" sz="2400" b="1" i="1" dirty="0">
              <a:solidFill>
                <a:srgbClr val="6671B2"/>
              </a:solidFill>
              <a:latin typeface="+mj-lt"/>
            </a:endParaRPr>
          </a:p>
          <a:p>
            <a:pPr marL="109538"/>
            <a:r>
              <a:rPr lang="it-IT" sz="2400" b="1" i="1" dirty="0">
                <a:solidFill>
                  <a:srgbClr val="53A044"/>
                </a:solidFill>
                <a:latin typeface="+mj-lt"/>
              </a:rPr>
              <a:t>                    </a:t>
            </a:r>
            <a:endParaRPr lang="it-IT" sz="2400" b="1" dirty="0">
              <a:solidFill>
                <a:srgbClr val="53A044"/>
              </a:solidFill>
              <a:latin typeface="+mj-lt"/>
            </a:endParaRPr>
          </a:p>
        </p:txBody>
      </p:sp>
      <p:pic>
        <p:nvPicPr>
          <p:cNvPr id="7" name="Immagine 6"/>
          <p:cNvPicPr>
            <a:picLocks noChangeAspect="1"/>
          </p:cNvPicPr>
          <p:nvPr/>
        </p:nvPicPr>
        <p:blipFill rotWithShape="1">
          <a:blip r:embed="rId2" cstate="print">
            <a:extLst>
              <a:ext uri="{28A0092B-C50C-407E-A947-70E740481C1C}">
                <a14:useLocalDpi xmlns:a14="http://schemas.microsoft.com/office/drawing/2010/main" val="0"/>
              </a:ext>
            </a:extLst>
          </a:blip>
          <a:srcRect l="29224" r="39148" b="63074"/>
          <a:stretch/>
        </p:blipFill>
        <p:spPr>
          <a:xfrm>
            <a:off x="415250" y="3060686"/>
            <a:ext cx="723288" cy="652430"/>
          </a:xfrm>
          <a:prstGeom prst="rect">
            <a:avLst/>
          </a:prstGeom>
        </p:spPr>
      </p:pic>
      <p:pic>
        <p:nvPicPr>
          <p:cNvPr id="8" name="Immagine 7"/>
          <p:cNvPicPr>
            <a:picLocks noChangeAspect="1"/>
          </p:cNvPicPr>
          <p:nvPr/>
        </p:nvPicPr>
        <p:blipFill rotWithShape="1">
          <a:blip r:embed="rId3" cstate="print">
            <a:extLst>
              <a:ext uri="{28A0092B-C50C-407E-A947-70E740481C1C}">
                <a14:useLocalDpi xmlns:a14="http://schemas.microsoft.com/office/drawing/2010/main" val="0"/>
              </a:ext>
            </a:extLst>
          </a:blip>
          <a:srcRect l="59724" r="8002" b="62949"/>
          <a:stretch/>
        </p:blipFill>
        <p:spPr>
          <a:xfrm>
            <a:off x="386361" y="4005064"/>
            <a:ext cx="781065" cy="692792"/>
          </a:xfrm>
          <a:prstGeom prst="rect">
            <a:avLst/>
          </a:prstGeom>
        </p:spPr>
      </p:pic>
      <p:pic>
        <p:nvPicPr>
          <p:cNvPr id="9" name="Immagine 8"/>
          <p:cNvPicPr>
            <a:picLocks noChangeAspect="1"/>
          </p:cNvPicPr>
          <p:nvPr/>
        </p:nvPicPr>
        <p:blipFill rotWithShape="1">
          <a:blip r:embed="rId4" cstate="print">
            <a:extLst>
              <a:ext uri="{28A0092B-C50C-407E-A947-70E740481C1C}">
                <a14:useLocalDpi xmlns:a14="http://schemas.microsoft.com/office/drawing/2010/main" val="0"/>
              </a:ext>
            </a:extLst>
          </a:blip>
          <a:srcRect l="59658" t="36009" b="23473"/>
          <a:stretch/>
        </p:blipFill>
        <p:spPr>
          <a:xfrm>
            <a:off x="3977190" y="4373370"/>
            <a:ext cx="957321" cy="742880"/>
          </a:xfrm>
          <a:prstGeom prst="rect">
            <a:avLst/>
          </a:prstGeom>
        </p:spPr>
      </p:pic>
      <p:pic>
        <p:nvPicPr>
          <p:cNvPr id="10" name="Immagine 9"/>
          <p:cNvPicPr>
            <a:picLocks noChangeAspect="1"/>
          </p:cNvPicPr>
          <p:nvPr/>
        </p:nvPicPr>
        <p:blipFill rotWithShape="1">
          <a:blip r:embed="rId5" cstate="print">
            <a:extLst>
              <a:ext uri="{28A0092B-C50C-407E-A947-70E740481C1C}">
                <a14:useLocalDpi xmlns:a14="http://schemas.microsoft.com/office/drawing/2010/main" val="0"/>
              </a:ext>
            </a:extLst>
          </a:blip>
          <a:srcRect l="30805" t="37177" r="39180" b="23558"/>
          <a:stretch/>
        </p:blipFill>
        <p:spPr>
          <a:xfrm>
            <a:off x="3977190" y="5437357"/>
            <a:ext cx="706780" cy="714380"/>
          </a:xfrm>
          <a:prstGeom prst="rect">
            <a:avLst/>
          </a:prstGeom>
        </p:spPr>
      </p:pic>
      <p:sp>
        <p:nvSpPr>
          <p:cNvPr id="11" name="Rettangolo 10"/>
          <p:cNvSpPr/>
          <p:nvPr/>
        </p:nvSpPr>
        <p:spPr>
          <a:xfrm>
            <a:off x="4590831" y="4333239"/>
            <a:ext cx="4636006" cy="1754326"/>
          </a:xfrm>
          <a:prstGeom prst="rect">
            <a:avLst/>
          </a:prstGeom>
        </p:spPr>
        <p:txBody>
          <a:bodyPr wrap="square">
            <a:spAutoFit/>
          </a:bodyPr>
          <a:lstStyle/>
          <a:p>
            <a:pPr marL="109538"/>
            <a:r>
              <a:rPr lang="it-IT" sz="2400" b="1" i="1" dirty="0" err="1">
                <a:solidFill>
                  <a:srgbClr val="EEC216"/>
                </a:solidFill>
              </a:rPr>
              <a:t>Graphoderus</a:t>
            </a:r>
            <a:r>
              <a:rPr lang="it-IT" sz="2400" b="1" i="1" dirty="0">
                <a:solidFill>
                  <a:srgbClr val="EEC216"/>
                </a:solidFill>
              </a:rPr>
              <a:t> </a:t>
            </a:r>
            <a:r>
              <a:rPr lang="it-IT" sz="2400" b="1" i="1" dirty="0" err="1">
                <a:solidFill>
                  <a:srgbClr val="EEC216"/>
                </a:solidFill>
              </a:rPr>
              <a:t>bilineatus</a:t>
            </a:r>
            <a:br>
              <a:rPr lang="it-IT" sz="2400" b="1" i="1" dirty="0">
                <a:solidFill>
                  <a:srgbClr val="EEC216"/>
                </a:solidFill>
              </a:rPr>
            </a:br>
            <a:r>
              <a:rPr lang="it-IT" b="1" dirty="0">
                <a:solidFill>
                  <a:srgbClr val="EEC216"/>
                </a:solidFill>
              </a:rPr>
              <a:t>Ditisco a due fasce </a:t>
            </a:r>
            <a:r>
              <a:rPr lang="it-IT" b="1" dirty="0">
                <a:solidFill>
                  <a:srgbClr val="53A044"/>
                </a:solidFill>
              </a:rPr>
              <a:t>                </a:t>
            </a:r>
          </a:p>
          <a:p>
            <a:pPr marL="109538"/>
            <a:endParaRPr lang="it-IT" sz="2400" b="1" i="1" dirty="0">
              <a:solidFill>
                <a:srgbClr val="53A044"/>
              </a:solidFill>
            </a:endParaRPr>
          </a:p>
          <a:p>
            <a:pPr marL="109538"/>
            <a:r>
              <a:rPr lang="it-IT" sz="2400" b="1" i="1" dirty="0" err="1">
                <a:solidFill>
                  <a:srgbClr val="53A044"/>
                </a:solidFill>
              </a:rPr>
              <a:t>Coenagrion</a:t>
            </a:r>
            <a:r>
              <a:rPr lang="it-IT" sz="2400" b="1" i="1" dirty="0">
                <a:solidFill>
                  <a:srgbClr val="53A044"/>
                </a:solidFill>
              </a:rPr>
              <a:t> mercuriale </a:t>
            </a:r>
            <a:r>
              <a:rPr lang="it-IT" sz="2400" b="1" i="1" dirty="0" err="1">
                <a:solidFill>
                  <a:srgbClr val="53A044"/>
                </a:solidFill>
              </a:rPr>
              <a:t>castellanii</a:t>
            </a:r>
            <a:endParaRPr lang="it-IT" sz="2400" b="1" i="1" dirty="0">
              <a:solidFill>
                <a:srgbClr val="53A044"/>
              </a:solidFill>
            </a:endParaRPr>
          </a:p>
          <a:p>
            <a:pPr marL="109538"/>
            <a:r>
              <a:rPr lang="it-IT" b="1" dirty="0">
                <a:solidFill>
                  <a:srgbClr val="53A044"/>
                </a:solidFill>
              </a:rPr>
              <a:t>Damigella di Mercurio italiana</a:t>
            </a:r>
          </a:p>
        </p:txBody>
      </p:sp>
    </p:spTree>
    <p:extLst>
      <p:ext uri="{BB962C8B-B14F-4D97-AF65-F5344CB8AC3E}">
        <p14:creationId xmlns:p14="http://schemas.microsoft.com/office/powerpoint/2010/main" val="16303543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l"/>
            <a:br>
              <a:rPr lang="it-IT" sz="3600" b="1" i="1" dirty="0">
                <a:solidFill>
                  <a:srgbClr val="9B512A"/>
                </a:solidFill>
              </a:rPr>
            </a:br>
            <a:br>
              <a:rPr lang="it-IT" sz="3600" b="1" i="1" dirty="0">
                <a:solidFill>
                  <a:srgbClr val="9B512A"/>
                </a:solidFill>
              </a:rPr>
            </a:br>
            <a:r>
              <a:rPr lang="it-IT" sz="3600" b="1" i="1" dirty="0">
                <a:solidFill>
                  <a:srgbClr val="9B512A"/>
                </a:solidFill>
              </a:rPr>
              <a:t>            </a:t>
            </a:r>
            <a:r>
              <a:rPr lang="it-IT" sz="3600" b="1" i="1" dirty="0" err="1">
                <a:solidFill>
                  <a:srgbClr val="9B512A"/>
                </a:solidFill>
              </a:rPr>
              <a:t>Osmoderma</a:t>
            </a:r>
            <a:r>
              <a:rPr lang="it-IT" sz="3600" b="1" i="1" dirty="0">
                <a:solidFill>
                  <a:srgbClr val="9B512A"/>
                </a:solidFill>
              </a:rPr>
              <a:t> eremita *</a:t>
            </a:r>
            <a:br>
              <a:rPr lang="it-IT" sz="3600" dirty="0">
                <a:solidFill>
                  <a:srgbClr val="9B512A"/>
                </a:solidFill>
              </a:rPr>
            </a:br>
            <a:r>
              <a:rPr lang="it-IT" sz="3600" dirty="0">
                <a:solidFill>
                  <a:srgbClr val="9B512A"/>
                </a:solidFill>
              </a:rPr>
              <a:t> </a:t>
            </a:r>
            <a:br>
              <a:rPr lang="it-IT" sz="3600" dirty="0">
                <a:solidFill>
                  <a:srgbClr val="9B512A"/>
                </a:solidFill>
              </a:rPr>
            </a:br>
            <a:endParaRPr lang="it-IT" sz="3600" dirty="0">
              <a:solidFill>
                <a:srgbClr val="9B512A"/>
              </a:solidFill>
            </a:endParaRPr>
          </a:p>
        </p:txBody>
      </p:sp>
      <p:sp>
        <p:nvSpPr>
          <p:cNvPr id="4" name="Segnaposto piè di pagina 3"/>
          <p:cNvSpPr>
            <a:spLocks noGrp="1"/>
          </p:cNvSpPr>
          <p:nvPr>
            <p:ph type="ftr" sz="quarter" idx="11"/>
          </p:nvPr>
        </p:nvSpPr>
        <p:spPr/>
        <p:txBody>
          <a:bodyPr/>
          <a:lstStyle/>
          <a:p>
            <a:pPr>
              <a:defRPr/>
            </a:pPr>
            <a:endParaRPr lang="it-IT"/>
          </a:p>
        </p:txBody>
      </p:sp>
      <p:pic>
        <p:nvPicPr>
          <p:cNvPr id="5" name="Segnaposto immagine 3"/>
          <p:cNvPicPr>
            <a:picLocks noChangeAspect="1"/>
          </p:cNvPicPr>
          <p:nvPr/>
        </p:nvPicPr>
        <p:blipFill>
          <a:blip r:embed="rId2">
            <a:extLst>
              <a:ext uri="{28A0092B-C50C-407E-A947-70E740481C1C}">
                <a14:useLocalDpi xmlns:a14="http://schemas.microsoft.com/office/drawing/2010/main" val="0"/>
              </a:ext>
            </a:extLst>
          </a:blip>
          <a:srcRect t="2263" b="2263"/>
          <a:stretch>
            <a:fillRect/>
          </a:stretch>
        </p:blipFill>
        <p:spPr bwMode="auto">
          <a:xfrm>
            <a:off x="-324545" y="1944303"/>
            <a:ext cx="4859915" cy="3644937"/>
          </a:xfrm>
          <a:prstGeom prst="rect">
            <a:avLst/>
          </a:prstGeom>
          <a:noFill/>
          <a:ln w="9525">
            <a:noFill/>
            <a:miter lim="800000"/>
            <a:headEnd/>
            <a:tailEnd/>
          </a:ln>
        </p:spPr>
      </p:pic>
      <p:sp>
        <p:nvSpPr>
          <p:cNvPr id="6" name="Text Box 2"/>
          <p:cNvSpPr txBox="1">
            <a:spLocks noChangeArrowheads="1"/>
          </p:cNvSpPr>
          <p:nvPr/>
        </p:nvSpPr>
        <p:spPr bwMode="auto">
          <a:xfrm>
            <a:off x="3785592" y="1772816"/>
            <a:ext cx="5004048" cy="6408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Nome comune</a:t>
            </a:r>
            <a:r>
              <a:rPr kumimoji="0" lang="it-IT" altLang="it-IT" sz="2000" b="0" i="0" u="none" strike="noStrike" cap="none" normalizeH="0" baseline="0" dirty="0">
                <a:ln>
                  <a:noFill/>
                </a:ln>
                <a:solidFill>
                  <a:srgbClr val="000000"/>
                </a:solidFill>
                <a:effectLst/>
                <a:cs typeface="Arial" pitchFamily="34" charset="0"/>
              </a:rPr>
              <a:t>: Scarabeo eremita odoroso.</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Descrizione</a:t>
            </a:r>
            <a:r>
              <a:rPr kumimoji="0" lang="it-IT" altLang="it-IT" sz="2000" b="0" i="0" u="none" strike="noStrike" cap="none" normalizeH="0" baseline="0" dirty="0">
                <a:ln>
                  <a:noFill/>
                </a:ln>
                <a:solidFill>
                  <a:srgbClr val="000000"/>
                </a:solidFill>
                <a:effectLst/>
                <a:cs typeface="Arial" pitchFamily="34" charset="0"/>
              </a:rPr>
              <a:t>: coleottero </a:t>
            </a:r>
            <a:r>
              <a:rPr kumimoji="0" lang="it-IT" altLang="it-IT" sz="2000" b="0" i="0" u="none" strike="noStrike" cap="none" normalizeH="0" baseline="0" dirty="0" err="1">
                <a:ln>
                  <a:noFill/>
                </a:ln>
                <a:solidFill>
                  <a:srgbClr val="000000"/>
                </a:solidFill>
                <a:effectLst/>
                <a:cs typeface="Arial" pitchFamily="34" charset="0"/>
              </a:rPr>
              <a:t>xilosaprofago</a:t>
            </a:r>
            <a:r>
              <a:rPr kumimoji="0" lang="it-IT" altLang="it-IT" sz="2000" b="0" i="0" u="none" strike="noStrike" cap="none" normalizeH="0" baseline="0" dirty="0">
                <a:ln>
                  <a:noFill/>
                </a:ln>
                <a:solidFill>
                  <a:srgbClr val="000000"/>
                </a:solidFill>
                <a:effectLst/>
                <a:cs typeface="Arial" pitchFamily="34" charset="0"/>
              </a:rPr>
              <a:t> attivo tra giugno e agosto, con corpo tozzo e lunghezza da 2,4 a 3,7 cm. Colore nero-bronzato con riflessi metallici.</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Segni particolari: </a:t>
            </a:r>
            <a:r>
              <a:rPr kumimoji="0" lang="it-IT" altLang="it-IT" sz="2000" b="0" i="0" u="none" strike="noStrike" cap="none" normalizeH="0" baseline="0" dirty="0">
                <a:ln>
                  <a:noFill/>
                </a:ln>
                <a:solidFill>
                  <a:srgbClr val="000000"/>
                </a:solidFill>
                <a:effectLst/>
                <a:cs typeface="Arial" pitchFamily="34" charset="0"/>
              </a:rPr>
              <a:t>il maschio emette un potente e gradevole aroma di pesca matura. </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Habitat: </a:t>
            </a:r>
            <a:r>
              <a:rPr kumimoji="0" lang="it-IT" altLang="it-IT" sz="2000" b="0" i="0" u="none" strike="noStrike" cap="none" normalizeH="0" baseline="0" dirty="0">
                <a:ln>
                  <a:noFill/>
                </a:ln>
                <a:solidFill>
                  <a:srgbClr val="000000"/>
                </a:solidFill>
                <a:effectLst/>
                <a:cs typeface="Arial" pitchFamily="34" charset="0"/>
              </a:rPr>
              <a:t>entro le cavità ricche di rosura di vecchi alberi di qualsiasi specie di latifoglie in boschi, filari, giardini, dalla pianura alla montagna. La larva si nutre del legno morto attaccato da miceli fungini.</a:t>
            </a:r>
            <a:endParaRPr kumimoji="0" lang="it-IT" altLang="it-IT" sz="2000" b="0" i="0" u="none" strike="noStrike" cap="none" normalizeH="0" baseline="0" dirty="0">
              <a:ln>
                <a:noFill/>
              </a:ln>
              <a:solidFill>
                <a:schemeClr val="tx1"/>
              </a:solidFill>
              <a:effectLst/>
              <a:latin typeface="Arial" pitchFamily="34" charset="0"/>
              <a:cs typeface="Arial" pitchFamily="34" charset="0"/>
            </a:endParaRPr>
          </a:p>
        </p:txBody>
      </p:sp>
      <p:pic>
        <p:nvPicPr>
          <p:cNvPr id="6146" name="Picture 2" descr="logo_ERemita_04-2-3"/>
          <p:cNvPicPr>
            <a:picLocks noChangeAspect="1" noChangeArrowheads="1"/>
          </p:cNvPicPr>
          <p:nvPr/>
        </p:nvPicPr>
        <p:blipFill>
          <a:blip r:embed="rId3">
            <a:extLst>
              <a:ext uri="{28A0092B-C50C-407E-A947-70E740481C1C}">
                <a14:useLocalDpi xmlns:a14="http://schemas.microsoft.com/office/drawing/2010/main" val="0"/>
              </a:ext>
            </a:extLst>
          </a:blip>
          <a:srcRect r="85008" b="47998"/>
          <a:stretch>
            <a:fillRect/>
          </a:stretch>
        </p:blipFill>
        <p:spPr bwMode="auto">
          <a:xfrm>
            <a:off x="683568" y="332656"/>
            <a:ext cx="1008112" cy="1045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1706230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l"/>
            <a:br>
              <a:rPr lang="it-IT" sz="3600" b="1" i="1" dirty="0">
                <a:solidFill>
                  <a:srgbClr val="6671B2"/>
                </a:solidFill>
              </a:rPr>
            </a:br>
            <a:r>
              <a:rPr lang="it-IT" sz="3600" b="1" i="1" dirty="0">
                <a:solidFill>
                  <a:srgbClr val="6671B2"/>
                </a:solidFill>
              </a:rPr>
              <a:t>            Rosalia alpina *</a:t>
            </a:r>
            <a:br>
              <a:rPr lang="it-IT" sz="3600" dirty="0">
                <a:solidFill>
                  <a:srgbClr val="6671B2"/>
                </a:solidFill>
              </a:rPr>
            </a:br>
            <a:r>
              <a:rPr lang="it-IT" dirty="0"/>
              <a:t> </a:t>
            </a:r>
            <a:br>
              <a:rPr lang="it-IT" dirty="0"/>
            </a:br>
            <a:endParaRPr lang="it-IT" dirty="0"/>
          </a:p>
        </p:txBody>
      </p:sp>
      <p:sp>
        <p:nvSpPr>
          <p:cNvPr id="4" name="Segnaposto piè di pagina 3"/>
          <p:cNvSpPr>
            <a:spLocks noGrp="1"/>
          </p:cNvSpPr>
          <p:nvPr>
            <p:ph type="ftr" sz="quarter" idx="11"/>
          </p:nvPr>
        </p:nvSpPr>
        <p:spPr/>
        <p:txBody>
          <a:bodyPr/>
          <a:lstStyle/>
          <a:p>
            <a:pPr>
              <a:defRPr/>
            </a:pPr>
            <a:endParaRPr lang="it-IT"/>
          </a:p>
        </p:txBody>
      </p:sp>
      <p:pic>
        <p:nvPicPr>
          <p:cNvPr id="5" name="Segnaposto immagine 3"/>
          <p:cNvPicPr>
            <a:picLocks noChangeAspect="1"/>
          </p:cNvPicPr>
          <p:nvPr/>
        </p:nvPicPr>
        <p:blipFill>
          <a:blip r:embed="rId2">
            <a:extLst>
              <a:ext uri="{28A0092B-C50C-407E-A947-70E740481C1C}">
                <a14:useLocalDpi xmlns:a14="http://schemas.microsoft.com/office/drawing/2010/main" val="0"/>
              </a:ext>
            </a:extLst>
          </a:blip>
          <a:srcRect t="2263" b="2263"/>
          <a:stretch>
            <a:fillRect/>
          </a:stretch>
        </p:blipFill>
        <p:spPr bwMode="auto">
          <a:xfrm>
            <a:off x="-108520" y="1628800"/>
            <a:ext cx="4800533" cy="3600400"/>
          </a:xfrm>
          <a:prstGeom prst="rect">
            <a:avLst/>
          </a:prstGeom>
          <a:noFill/>
          <a:ln w="9525">
            <a:noFill/>
            <a:miter lim="800000"/>
            <a:headEnd/>
            <a:tailEnd/>
          </a:ln>
        </p:spPr>
      </p:pic>
      <p:sp>
        <p:nvSpPr>
          <p:cNvPr id="6" name="Text Box 2"/>
          <p:cNvSpPr txBox="1">
            <a:spLocks noChangeArrowheads="1"/>
          </p:cNvSpPr>
          <p:nvPr/>
        </p:nvSpPr>
        <p:spPr bwMode="auto">
          <a:xfrm>
            <a:off x="4427984" y="1628800"/>
            <a:ext cx="4464496" cy="161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Nome comune: </a:t>
            </a:r>
            <a:r>
              <a:rPr kumimoji="0" lang="it-IT" altLang="it-IT" sz="2000" b="0" i="0" u="none" strike="noStrike" cap="none" normalizeH="0" baseline="0" dirty="0">
                <a:ln>
                  <a:noFill/>
                </a:ln>
                <a:solidFill>
                  <a:srgbClr val="000000"/>
                </a:solidFill>
                <a:effectLst/>
                <a:cs typeface="Arial" pitchFamily="34" charset="0"/>
              </a:rPr>
              <a:t>Rosalia alpina.</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Descrizione:</a:t>
            </a:r>
            <a:r>
              <a:rPr kumimoji="0" lang="it-IT" altLang="it-IT" sz="2000" b="0" i="0" u="none" strike="noStrike" cap="none" normalizeH="0" baseline="0" dirty="0">
                <a:ln>
                  <a:noFill/>
                </a:ln>
                <a:solidFill>
                  <a:srgbClr val="000000"/>
                </a:solidFill>
                <a:effectLst/>
                <a:cs typeface="Arial" pitchFamily="34" charset="0"/>
              </a:rPr>
              <a:t> coleottero </a:t>
            </a:r>
            <a:r>
              <a:rPr kumimoji="0" lang="it-IT" altLang="it-IT" sz="2000" b="0" i="0" u="none" strike="noStrike" cap="none" normalizeH="0" baseline="0" dirty="0" err="1">
                <a:ln>
                  <a:noFill/>
                </a:ln>
                <a:solidFill>
                  <a:srgbClr val="000000"/>
                </a:solidFill>
                <a:effectLst/>
                <a:cs typeface="Arial" pitchFamily="34" charset="0"/>
              </a:rPr>
              <a:t>longicorne</a:t>
            </a:r>
            <a:r>
              <a:rPr kumimoji="0" lang="it-IT" altLang="it-IT" sz="2000" b="0" i="0" u="none" strike="noStrike" cap="none" normalizeH="0" baseline="0" dirty="0">
                <a:ln>
                  <a:noFill/>
                </a:ln>
                <a:solidFill>
                  <a:srgbClr val="000000"/>
                </a:solidFill>
                <a:effectLst/>
                <a:cs typeface="Arial" pitchFamily="34" charset="0"/>
              </a:rPr>
              <a:t> xilofago, attivo tra giugno e agosto, con lunghezza da 1,5 a 3,8 cm. Colore grigio-azzurro o blu chiaro con macchie nere vellutate.</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Segni particolari: </a:t>
            </a:r>
            <a:r>
              <a:rPr kumimoji="0" lang="it-IT" altLang="it-IT" sz="2000" b="0" i="0" u="none" strike="noStrike" cap="none" normalizeH="0" baseline="0" dirty="0">
                <a:ln>
                  <a:noFill/>
                </a:ln>
                <a:solidFill>
                  <a:srgbClr val="000000"/>
                </a:solidFill>
                <a:effectLst/>
                <a:cs typeface="Arial" pitchFamily="34" charset="0"/>
              </a:rPr>
              <a:t>facilmente riconoscibile per l’eleganza dei colori e dei disegni. Entrambi i sessi hanno lunghe antenne striate azzurre-nere.</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Habitat: </a:t>
            </a:r>
            <a:r>
              <a:rPr kumimoji="0" lang="it-IT" altLang="it-IT" sz="2000" b="0" i="0" u="none" strike="noStrike" cap="none" normalizeH="0" baseline="0" dirty="0">
                <a:ln>
                  <a:noFill/>
                </a:ln>
                <a:solidFill>
                  <a:srgbClr val="000000"/>
                </a:solidFill>
                <a:effectLst/>
                <a:cs typeface="Arial" pitchFamily="34" charset="0"/>
              </a:rPr>
              <a:t>in montagna in faggete con alberi con parti del tronco morte, alberi morti in piedi e a terra in aree assolate.</a:t>
            </a:r>
            <a:endParaRPr kumimoji="0" lang="it-IT" altLang="it-IT" sz="2000" b="0" i="0" u="none" strike="noStrike" cap="none" normalizeH="0" baseline="0" dirty="0">
              <a:ln>
                <a:noFill/>
              </a:ln>
              <a:solidFill>
                <a:schemeClr val="tx1"/>
              </a:solidFill>
              <a:effectLst/>
              <a:latin typeface="Arial" pitchFamily="34" charset="0"/>
              <a:cs typeface="Arial" pitchFamily="34" charset="0"/>
            </a:endParaRPr>
          </a:p>
        </p:txBody>
      </p:sp>
      <p:pic>
        <p:nvPicPr>
          <p:cNvPr id="7170" name="Picture 2" descr="logo_ERemita_04-2-3"/>
          <p:cNvPicPr>
            <a:picLocks noChangeAspect="1" noChangeArrowheads="1"/>
          </p:cNvPicPr>
          <p:nvPr/>
        </p:nvPicPr>
        <p:blipFill>
          <a:blip r:embed="rId3">
            <a:extLst>
              <a:ext uri="{28A0092B-C50C-407E-A947-70E740481C1C}">
                <a14:useLocalDpi xmlns:a14="http://schemas.microsoft.com/office/drawing/2010/main" val="0"/>
              </a:ext>
            </a:extLst>
          </a:blip>
          <a:srcRect l="14540" r="68275" b="50116"/>
          <a:stretch>
            <a:fillRect/>
          </a:stretch>
        </p:blipFill>
        <p:spPr bwMode="auto">
          <a:xfrm>
            <a:off x="611559" y="404664"/>
            <a:ext cx="1081421" cy="9361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787293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D343DB2F-33EA-48A8-BC9C-689F6D003BDE}"/>
              </a:ext>
            </a:extLst>
          </p:cNvPr>
          <p:cNvSpPr>
            <a:spLocks noGrp="1"/>
          </p:cNvSpPr>
          <p:nvPr>
            <p:ph type="ftr" sz="quarter" idx="11"/>
          </p:nvPr>
        </p:nvSpPr>
        <p:spPr/>
        <p:txBody>
          <a:bodyPr/>
          <a:lstStyle/>
          <a:p>
            <a:pPr>
              <a:defRPr/>
            </a:pPr>
            <a:endParaRPr lang="it-IT"/>
          </a:p>
        </p:txBody>
      </p:sp>
      <p:pic>
        <p:nvPicPr>
          <p:cNvPr id="5" name="Immagine 4">
            <a:extLst>
              <a:ext uri="{FF2B5EF4-FFF2-40B4-BE49-F238E27FC236}">
                <a16:creationId xmlns:a16="http://schemas.microsoft.com/office/drawing/2014/main" id="{F6BCB780-A578-434B-8A64-719EE469F0EE}"/>
              </a:ext>
            </a:extLst>
          </p:cNvPr>
          <p:cNvPicPr>
            <a:picLocks noChangeAspect="1"/>
          </p:cNvPicPr>
          <p:nvPr/>
        </p:nvPicPr>
        <p:blipFill>
          <a:blip r:embed="rId3">
            <a:extLst/>
          </a:blip>
          <a:stretch>
            <a:fillRect/>
          </a:stretch>
        </p:blipFill>
        <p:spPr>
          <a:xfrm>
            <a:off x="539552" y="1555309"/>
            <a:ext cx="3150289" cy="42003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Segnaposto contenuto 2">
            <a:extLst>
              <a:ext uri="{FF2B5EF4-FFF2-40B4-BE49-F238E27FC236}">
                <a16:creationId xmlns:a16="http://schemas.microsoft.com/office/drawing/2014/main" id="{19E2C89B-909E-4C7B-B229-EBCD350C459E}"/>
              </a:ext>
            </a:extLst>
          </p:cNvPr>
          <p:cNvSpPr>
            <a:spLocks/>
          </p:cNvSpPr>
          <p:nvPr/>
        </p:nvSpPr>
        <p:spPr bwMode="auto">
          <a:xfrm>
            <a:off x="3984451" y="1201451"/>
            <a:ext cx="4751387" cy="5184775"/>
          </a:xfrm>
          <a:prstGeom prst="rect">
            <a:avLst/>
          </a:prstGeom>
          <a:noFill/>
          <a:ln w="9525">
            <a:noFill/>
            <a:miter lim="800000"/>
            <a:headEnd/>
            <a:tailEnd/>
          </a:ln>
        </p:spPr>
        <p:txBody>
          <a:bodyPr/>
          <a:lstStyle/>
          <a:p>
            <a:pPr marL="228600" indent="-228600">
              <a:lnSpc>
                <a:spcPct val="90000"/>
              </a:lnSpc>
              <a:spcBef>
                <a:spcPts val="1000"/>
              </a:spcBef>
              <a:buFont typeface="Arial" charset="0"/>
              <a:buChar char="•"/>
            </a:pPr>
            <a:r>
              <a:rPr lang="it-IT" sz="2200" b="1" i="1" dirty="0" err="1">
                <a:solidFill>
                  <a:srgbClr val="9B512A"/>
                </a:solidFill>
                <a:latin typeface="Calibri" pitchFamily="34" charset="0"/>
              </a:rPr>
              <a:t>Osmoderma</a:t>
            </a:r>
            <a:r>
              <a:rPr lang="it-IT" sz="2200" b="1" i="1" dirty="0">
                <a:solidFill>
                  <a:srgbClr val="9B512A"/>
                </a:solidFill>
                <a:latin typeface="Calibri" pitchFamily="34" charset="0"/>
              </a:rPr>
              <a:t> eremita</a:t>
            </a:r>
            <a:r>
              <a:rPr lang="it-IT" sz="2200" b="1" i="1" dirty="0">
                <a:solidFill>
                  <a:srgbClr val="404040"/>
                </a:solidFill>
                <a:latin typeface="Calibri" pitchFamily="34" charset="0"/>
              </a:rPr>
              <a:t>  </a:t>
            </a:r>
            <a:r>
              <a:rPr lang="it-IT" sz="2200" b="1" dirty="0">
                <a:solidFill>
                  <a:srgbClr val="404040"/>
                </a:solidFill>
                <a:latin typeface="Calibri" pitchFamily="34" charset="0"/>
              </a:rPr>
              <a:t>grandi alberi di latifoglie con cavità ricche di rosura: </a:t>
            </a:r>
            <a:r>
              <a:rPr lang="it-IT" altLang="it-IT" sz="2200" b="1" dirty="0">
                <a:solidFill>
                  <a:srgbClr val="404040"/>
                </a:solidFill>
                <a:latin typeface="Calibri" pitchFamily="34" charset="0"/>
              </a:rPr>
              <a:t>  </a:t>
            </a:r>
            <a:r>
              <a:rPr lang="it-IT" altLang="it-IT" sz="2200" b="1" i="1" dirty="0" err="1">
                <a:solidFill>
                  <a:srgbClr val="404040"/>
                </a:solidFill>
                <a:latin typeface="Calibri" pitchFamily="34" charset="0"/>
              </a:rPr>
              <a:t>Quercus</a:t>
            </a:r>
            <a:r>
              <a:rPr lang="it-IT" altLang="it-IT" sz="2200" b="1" dirty="0">
                <a:solidFill>
                  <a:srgbClr val="404040"/>
                </a:solidFill>
                <a:latin typeface="Calibri" pitchFamily="34" charset="0"/>
              </a:rPr>
              <a:t> </a:t>
            </a:r>
            <a:r>
              <a:rPr lang="it-IT" altLang="it-IT" sz="2200" b="1" dirty="0" err="1">
                <a:solidFill>
                  <a:srgbClr val="404040"/>
                </a:solidFill>
                <a:latin typeface="Calibri" pitchFamily="34" charset="0"/>
              </a:rPr>
              <a:t>sp</a:t>
            </a:r>
            <a:r>
              <a:rPr lang="it-IT" altLang="it-IT" sz="2200" b="1" dirty="0">
                <a:solidFill>
                  <a:srgbClr val="404040"/>
                </a:solidFill>
                <a:latin typeface="Calibri" pitchFamily="34" charset="0"/>
              </a:rPr>
              <a:t>., </a:t>
            </a:r>
            <a:r>
              <a:rPr lang="it-IT" altLang="it-IT" sz="2200" b="1" i="1" dirty="0" err="1">
                <a:solidFill>
                  <a:srgbClr val="404040"/>
                </a:solidFill>
                <a:latin typeface="Calibri" pitchFamily="34" charset="0"/>
              </a:rPr>
              <a:t>Castanea</a:t>
            </a:r>
            <a:r>
              <a:rPr lang="it-IT" altLang="it-IT" sz="2200" b="1" i="1" dirty="0">
                <a:solidFill>
                  <a:srgbClr val="404040"/>
                </a:solidFill>
                <a:latin typeface="Calibri" pitchFamily="34" charset="0"/>
              </a:rPr>
              <a:t> sativa</a:t>
            </a:r>
            <a:r>
              <a:rPr lang="it-IT" altLang="it-IT" sz="2200" b="1" dirty="0">
                <a:solidFill>
                  <a:srgbClr val="404040"/>
                </a:solidFill>
                <a:latin typeface="Calibri" pitchFamily="34" charset="0"/>
              </a:rPr>
              <a:t>, </a:t>
            </a:r>
            <a:r>
              <a:rPr lang="it-IT" altLang="it-IT" sz="2200" b="1" i="1" dirty="0">
                <a:solidFill>
                  <a:srgbClr val="404040"/>
                </a:solidFill>
                <a:latin typeface="Calibri" pitchFamily="34" charset="0"/>
              </a:rPr>
              <a:t>Tilia </a:t>
            </a:r>
            <a:r>
              <a:rPr lang="it-IT" altLang="it-IT" sz="2200" b="1" dirty="0" err="1">
                <a:solidFill>
                  <a:srgbClr val="404040"/>
                </a:solidFill>
                <a:latin typeface="Calibri" pitchFamily="34" charset="0"/>
              </a:rPr>
              <a:t>sp</a:t>
            </a:r>
            <a:r>
              <a:rPr lang="it-IT" altLang="it-IT" sz="2200" b="1" dirty="0">
                <a:solidFill>
                  <a:srgbClr val="404040"/>
                </a:solidFill>
                <a:latin typeface="Calibri" pitchFamily="34" charset="0"/>
              </a:rPr>
              <a:t>., </a:t>
            </a:r>
            <a:r>
              <a:rPr lang="it-IT" altLang="it-IT" sz="2200" b="1" dirty="0" err="1">
                <a:solidFill>
                  <a:srgbClr val="404040"/>
                </a:solidFill>
                <a:latin typeface="Calibri" pitchFamily="34" charset="0"/>
              </a:rPr>
              <a:t>Salix</a:t>
            </a:r>
            <a:r>
              <a:rPr lang="it-IT" altLang="it-IT" sz="2200" b="1" dirty="0">
                <a:solidFill>
                  <a:srgbClr val="404040"/>
                </a:solidFill>
                <a:latin typeface="Calibri" pitchFamily="34" charset="0"/>
              </a:rPr>
              <a:t> </a:t>
            </a:r>
            <a:r>
              <a:rPr lang="it-IT" altLang="it-IT" sz="2200" b="1" dirty="0" err="1">
                <a:solidFill>
                  <a:srgbClr val="404040"/>
                </a:solidFill>
                <a:latin typeface="Calibri" pitchFamily="34" charset="0"/>
              </a:rPr>
              <a:t>sp</a:t>
            </a:r>
            <a:r>
              <a:rPr lang="it-IT" altLang="it-IT" sz="2200" b="1" dirty="0">
                <a:solidFill>
                  <a:srgbClr val="404040"/>
                </a:solidFill>
                <a:latin typeface="Calibri" pitchFamily="34" charset="0"/>
              </a:rPr>
              <a:t>., </a:t>
            </a:r>
            <a:r>
              <a:rPr lang="it-IT" altLang="it-IT" sz="2200" b="1" i="1" dirty="0" err="1">
                <a:solidFill>
                  <a:srgbClr val="404040"/>
                </a:solidFill>
                <a:latin typeface="Calibri" pitchFamily="34" charset="0"/>
              </a:rPr>
              <a:t>Fagus</a:t>
            </a:r>
            <a:r>
              <a:rPr lang="it-IT" altLang="it-IT" sz="2200" b="1" i="1" dirty="0">
                <a:solidFill>
                  <a:srgbClr val="404040"/>
                </a:solidFill>
                <a:latin typeface="Calibri" pitchFamily="34" charset="0"/>
              </a:rPr>
              <a:t> </a:t>
            </a:r>
            <a:r>
              <a:rPr lang="it-IT" altLang="it-IT" sz="2200" b="1" i="1" dirty="0" err="1">
                <a:solidFill>
                  <a:srgbClr val="404040"/>
                </a:solidFill>
                <a:latin typeface="Calibri" pitchFamily="34" charset="0"/>
              </a:rPr>
              <a:t>sylvatica</a:t>
            </a:r>
            <a:r>
              <a:rPr lang="it-IT" altLang="it-IT" sz="2200" b="1" dirty="0">
                <a:solidFill>
                  <a:srgbClr val="404040"/>
                </a:solidFill>
                <a:latin typeface="Calibri" pitchFamily="34" charset="0"/>
              </a:rPr>
              <a:t>, </a:t>
            </a:r>
            <a:r>
              <a:rPr lang="it-IT" altLang="it-IT" sz="2200" b="1" i="1" dirty="0" err="1">
                <a:solidFill>
                  <a:srgbClr val="404040"/>
                </a:solidFill>
                <a:latin typeface="Calibri" pitchFamily="34" charset="0"/>
              </a:rPr>
              <a:t>Morus</a:t>
            </a:r>
            <a:r>
              <a:rPr lang="it-IT" altLang="it-IT" sz="2200" b="1" i="1" dirty="0">
                <a:solidFill>
                  <a:srgbClr val="404040"/>
                </a:solidFill>
                <a:latin typeface="Calibri" pitchFamily="34" charset="0"/>
              </a:rPr>
              <a:t> </a:t>
            </a:r>
            <a:r>
              <a:rPr lang="it-IT" altLang="it-IT" sz="2200" b="1" dirty="0" err="1">
                <a:solidFill>
                  <a:srgbClr val="404040"/>
                </a:solidFill>
                <a:latin typeface="Calibri" pitchFamily="34" charset="0"/>
              </a:rPr>
              <a:t>sp</a:t>
            </a:r>
            <a:r>
              <a:rPr lang="it-IT" altLang="it-IT" sz="2200" b="1" dirty="0">
                <a:solidFill>
                  <a:srgbClr val="404040"/>
                </a:solidFill>
                <a:latin typeface="Calibri" pitchFamily="34" charset="0"/>
              </a:rPr>
              <a:t>., come pure Rosacee coltivate: o selvatiche, per esempio  </a:t>
            </a:r>
            <a:r>
              <a:rPr lang="it-IT" altLang="it-IT" sz="2200" b="1" i="1" dirty="0" err="1">
                <a:solidFill>
                  <a:srgbClr val="404040"/>
                </a:solidFill>
                <a:latin typeface="Calibri" pitchFamily="34" charset="0"/>
              </a:rPr>
              <a:t>Pyrus</a:t>
            </a:r>
            <a:r>
              <a:rPr lang="it-IT" altLang="it-IT" sz="2200" b="1" dirty="0">
                <a:solidFill>
                  <a:srgbClr val="404040"/>
                </a:solidFill>
                <a:latin typeface="Calibri" pitchFamily="34" charset="0"/>
              </a:rPr>
              <a:t> </a:t>
            </a:r>
            <a:r>
              <a:rPr lang="it-IT" altLang="it-IT" sz="2200" b="1" dirty="0" err="1">
                <a:solidFill>
                  <a:srgbClr val="404040"/>
                </a:solidFill>
                <a:latin typeface="Calibri" pitchFamily="34" charset="0"/>
              </a:rPr>
              <a:t>sp</a:t>
            </a:r>
            <a:r>
              <a:rPr lang="it-IT" altLang="it-IT" sz="2200" b="1" dirty="0">
                <a:solidFill>
                  <a:srgbClr val="404040"/>
                </a:solidFill>
                <a:latin typeface="Calibri" pitchFamily="34" charset="0"/>
              </a:rPr>
              <a:t>. and </a:t>
            </a:r>
            <a:r>
              <a:rPr lang="it-IT" altLang="it-IT" sz="2200" b="1" i="1" dirty="0" err="1">
                <a:solidFill>
                  <a:srgbClr val="404040"/>
                </a:solidFill>
                <a:latin typeface="Calibri" pitchFamily="34" charset="0"/>
              </a:rPr>
              <a:t>Malus</a:t>
            </a:r>
            <a:r>
              <a:rPr lang="it-IT" altLang="it-IT" sz="2200" b="1" dirty="0">
                <a:solidFill>
                  <a:srgbClr val="404040"/>
                </a:solidFill>
                <a:latin typeface="Calibri" pitchFamily="34" charset="0"/>
              </a:rPr>
              <a:t> </a:t>
            </a:r>
            <a:r>
              <a:rPr lang="it-IT" altLang="it-IT" sz="2200" b="1" dirty="0" err="1">
                <a:solidFill>
                  <a:srgbClr val="404040"/>
                </a:solidFill>
                <a:latin typeface="Calibri" pitchFamily="34" charset="0"/>
              </a:rPr>
              <a:t>sp</a:t>
            </a:r>
            <a:r>
              <a:rPr lang="it-IT" altLang="it-IT" sz="2200" b="1" dirty="0">
                <a:solidFill>
                  <a:srgbClr val="404040"/>
                </a:solidFill>
                <a:latin typeface="Calibri" pitchFamily="34" charset="0"/>
              </a:rPr>
              <a:t>.</a:t>
            </a:r>
          </a:p>
          <a:p>
            <a:pPr marL="228600" indent="-228600">
              <a:lnSpc>
                <a:spcPct val="90000"/>
              </a:lnSpc>
              <a:spcBef>
                <a:spcPts val="1000"/>
              </a:spcBef>
              <a:buFont typeface="Arial" charset="0"/>
              <a:buChar char="•"/>
            </a:pPr>
            <a:endParaRPr lang="it-IT" altLang="it-IT" sz="2200" b="1" dirty="0">
              <a:solidFill>
                <a:srgbClr val="404040"/>
              </a:solidFill>
              <a:latin typeface="Calibri" pitchFamily="34" charset="0"/>
            </a:endParaRPr>
          </a:p>
          <a:p>
            <a:pPr marL="228600" indent="-228600">
              <a:lnSpc>
                <a:spcPct val="90000"/>
              </a:lnSpc>
              <a:spcBef>
                <a:spcPts val="1000"/>
              </a:spcBef>
              <a:buFont typeface="Arial" charset="0"/>
              <a:buChar char="•"/>
            </a:pPr>
            <a:r>
              <a:rPr lang="it-IT" sz="2200" b="1" i="1" dirty="0">
                <a:solidFill>
                  <a:srgbClr val="6671B2"/>
                </a:solidFill>
                <a:latin typeface="Calibri" pitchFamily="34" charset="0"/>
              </a:rPr>
              <a:t>Rosalia alpina </a:t>
            </a:r>
            <a:r>
              <a:rPr lang="it-IT" sz="2200" b="1" i="1" dirty="0">
                <a:solidFill>
                  <a:srgbClr val="404040"/>
                </a:solidFill>
                <a:latin typeface="Calibri" pitchFamily="34" charset="0"/>
              </a:rPr>
              <a:t> </a:t>
            </a:r>
            <a:r>
              <a:rPr lang="it-IT" sz="2200" b="1" dirty="0">
                <a:solidFill>
                  <a:srgbClr val="404040"/>
                </a:solidFill>
                <a:latin typeface="Calibri" pitchFamily="34" charset="0"/>
              </a:rPr>
              <a:t>Boschi di faggio in aree soleggiate con abbondanza di  legno maturo a vario stadio di decadimento</a:t>
            </a:r>
            <a:r>
              <a:rPr lang="en-US" altLang="it-IT" sz="2200" b="1" dirty="0">
                <a:solidFill>
                  <a:srgbClr val="404040"/>
                </a:solidFill>
                <a:latin typeface="Calibri" pitchFamily="34" charset="0"/>
              </a:rPr>
              <a:t>.</a:t>
            </a:r>
            <a:endParaRPr lang="it-IT" sz="2200" dirty="0">
              <a:latin typeface="Calibri" pitchFamily="34" charset="0"/>
            </a:endParaRPr>
          </a:p>
        </p:txBody>
      </p:sp>
      <p:sp>
        <p:nvSpPr>
          <p:cNvPr id="7" name="Titolo 1">
            <a:extLst>
              <a:ext uri="{FF2B5EF4-FFF2-40B4-BE49-F238E27FC236}">
                <a16:creationId xmlns:a16="http://schemas.microsoft.com/office/drawing/2014/main" id="{CFCDBAEF-6D78-415A-99D1-0C9A6F9F7683}"/>
              </a:ext>
            </a:extLst>
          </p:cNvPr>
          <p:cNvSpPr>
            <a:spLocks/>
          </p:cNvSpPr>
          <p:nvPr/>
        </p:nvSpPr>
        <p:spPr bwMode="auto">
          <a:xfrm>
            <a:off x="251520" y="143391"/>
            <a:ext cx="4665386" cy="811262"/>
          </a:xfrm>
          <a:prstGeom prst="rect">
            <a:avLst/>
          </a:prstGeom>
          <a:noFill/>
          <a:ln w="9525">
            <a:noFill/>
            <a:miter lim="800000"/>
            <a:headEnd/>
            <a:tailEnd/>
          </a:ln>
        </p:spPr>
        <p:txBody>
          <a:bodyPr anchor="ctr"/>
          <a:lstStyle/>
          <a:p>
            <a:pPr algn="ctr">
              <a:lnSpc>
                <a:spcPct val="90000"/>
              </a:lnSpc>
            </a:pPr>
            <a:r>
              <a:rPr lang="it-IT" sz="3600" b="1" dirty="0">
                <a:solidFill>
                  <a:srgbClr val="6671B2"/>
                </a:solidFill>
                <a:latin typeface="Calibri" pitchFamily="34" charset="0"/>
              </a:rPr>
              <a:t>HABITAT – vecchi alberi</a:t>
            </a:r>
            <a:endParaRPr lang="it-IT" sz="3600" dirty="0">
              <a:latin typeface="Calibri" pitchFamily="34" charset="0"/>
            </a:endParaRPr>
          </a:p>
        </p:txBody>
      </p:sp>
    </p:spTree>
    <p:extLst>
      <p:ext uri="{BB962C8B-B14F-4D97-AF65-F5344CB8AC3E}">
        <p14:creationId xmlns:p14="http://schemas.microsoft.com/office/powerpoint/2010/main" val="2493471829"/>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2847</TotalTime>
  <Words>1640</Words>
  <Application>Microsoft Office PowerPoint</Application>
  <PresentationFormat>Presentazione su schermo (4:3)</PresentationFormat>
  <Paragraphs>245</Paragraphs>
  <Slides>34</Slides>
  <Notes>16</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34</vt:i4>
      </vt:variant>
    </vt:vector>
  </HeadingPairs>
  <TitlesOfParts>
    <vt:vector size="40" baseType="lpstr">
      <vt:lpstr>Arial</vt:lpstr>
      <vt:lpstr>Calibri</vt:lpstr>
      <vt:lpstr>CordiaUPC</vt:lpstr>
      <vt:lpstr>Georgia</vt:lpstr>
      <vt:lpstr>Segoe Print</vt:lpstr>
      <vt:lpstr>Tema di Office</vt:lpstr>
      <vt:lpstr>Presentazione standard di PowerPoint</vt:lpstr>
      <vt:lpstr>Presentazione standard di PowerPoint</vt:lpstr>
      <vt:lpstr>COS'È RETE NATURA 2000? </vt:lpstr>
      <vt:lpstr>Presentazione standard di PowerPoint</vt:lpstr>
      <vt:lpstr>Presentazione standard di PowerPoint</vt:lpstr>
      <vt:lpstr>Presentazione standard di PowerPoint</vt:lpstr>
      <vt:lpstr>              Osmoderma eremita *   </vt:lpstr>
      <vt:lpstr>             Rosalia alpina *   </vt:lpstr>
      <vt:lpstr>Presentazione standard di PowerPoint</vt:lpstr>
      <vt:lpstr>              Graphoderus bilineatus </vt:lpstr>
      <vt:lpstr>  Coenagrion mercuriale castellanii </vt:lpstr>
      <vt:lpstr>Presentazione standard di PowerPoint</vt:lpstr>
      <vt:lpstr>OBIETTIVI DEL PROGETTO </vt:lpstr>
      <vt:lpstr>FATTORI DI MINACCIA </vt:lpstr>
      <vt:lpstr>OBIETTIVI SPECIFICI DELLE AZIONI</vt:lpstr>
      <vt:lpstr>OBIETTIVI SPECIFICI PER AZIONI</vt:lpstr>
      <vt:lpstr>LE   AZIONI   DI   PROGETTO </vt:lpstr>
      <vt:lpstr>AZIONI   CHE INTERESSANO IL VOLONTARIATO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Coordinated actions to preserve residual and isolated  populations of forest and freshwater insects in  Emilia-Romagna - Project LIFE14 NAT/IT/000209</dc:title>
  <dc:creator>Cristina Barbieri</dc:creator>
  <cp:lastModifiedBy>Palazzini Cerquetella Monica</cp:lastModifiedBy>
  <cp:revision>206</cp:revision>
  <dcterms:created xsi:type="dcterms:W3CDTF">2016-05-29T15:42:00Z</dcterms:created>
  <dcterms:modified xsi:type="dcterms:W3CDTF">2018-05-25T08:28:59Z</dcterms:modified>
</cp:coreProperties>
</file>